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s/slide49.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png" ContentType="image/png"/>
  <Override PartName="/ppt/slides/slide3.xml" ContentType="application/vnd.openxmlformats-officedocument.presentationml.slide+xml"/>
  <Override PartName="/ppt/slides/slide4.xml" ContentType="application/vnd.openxmlformats-officedocument.presentationml.slide+xml"/>
  <Default Extension="tiff" ContentType="image/tiff"/>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63" r:id="rId2"/>
    <p:sldId id="283" r:id="rId3"/>
    <p:sldId id="327" r:id="rId4"/>
    <p:sldId id="326" r:id="rId5"/>
    <p:sldId id="264" r:id="rId6"/>
    <p:sldId id="295" r:id="rId7"/>
    <p:sldId id="305" r:id="rId8"/>
    <p:sldId id="304" r:id="rId9"/>
    <p:sldId id="279" r:id="rId10"/>
    <p:sldId id="288" r:id="rId11"/>
    <p:sldId id="275" r:id="rId12"/>
    <p:sldId id="290" r:id="rId13"/>
    <p:sldId id="277" r:id="rId14"/>
    <p:sldId id="276" r:id="rId15"/>
    <p:sldId id="271" r:id="rId16"/>
    <p:sldId id="272" r:id="rId17"/>
    <p:sldId id="303" r:id="rId18"/>
    <p:sldId id="273" r:id="rId19"/>
    <p:sldId id="274" r:id="rId20"/>
    <p:sldId id="258" r:id="rId21"/>
    <p:sldId id="306" r:id="rId22"/>
    <p:sldId id="328" r:id="rId23"/>
    <p:sldId id="307" r:id="rId24"/>
    <p:sldId id="308" r:id="rId25"/>
    <p:sldId id="309" r:id="rId26"/>
    <p:sldId id="310" r:id="rId27"/>
    <p:sldId id="311" r:id="rId28"/>
    <p:sldId id="329" r:id="rId29"/>
    <p:sldId id="330" r:id="rId30"/>
    <p:sldId id="331" r:id="rId31"/>
    <p:sldId id="332" r:id="rId32"/>
    <p:sldId id="333" r:id="rId33"/>
    <p:sldId id="312" r:id="rId34"/>
    <p:sldId id="313" r:id="rId35"/>
    <p:sldId id="314" r:id="rId36"/>
    <p:sldId id="315" r:id="rId37"/>
    <p:sldId id="316" r:id="rId38"/>
    <p:sldId id="317" r:id="rId39"/>
    <p:sldId id="318" r:id="rId40"/>
    <p:sldId id="319" r:id="rId41"/>
    <p:sldId id="320" r:id="rId42"/>
    <p:sldId id="321" r:id="rId43"/>
    <p:sldId id="322" r:id="rId44"/>
    <p:sldId id="334" r:id="rId45"/>
    <p:sldId id="335" r:id="rId46"/>
    <p:sldId id="323" r:id="rId47"/>
    <p:sldId id="324" r:id="rId48"/>
    <p:sldId id="325" r:id="rId49"/>
    <p:sldId id="294"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3" d="100"/>
          <a:sy n="83" d="100"/>
        </p:scale>
        <p:origin x="-128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35" Type="http://schemas.openxmlformats.org/officeDocument/2006/relationships/slide" Target="slides/slide34.xml"/><Relationship Id="rId51" Type="http://schemas.openxmlformats.org/officeDocument/2006/relationships/printerSettings" Target="printerSettings/printerSettings1.bin"/><Relationship Id="rId55" Type="http://schemas.openxmlformats.org/officeDocument/2006/relationships/tableStyles" Target="tableStyles.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presProps" Target="presProps.xml"/><Relationship Id="rId54" Type="http://schemas.openxmlformats.org/officeDocument/2006/relationships/theme" Target="theme/theme1.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53"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1/30/12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31374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1/30/12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72458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1/30/12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30768513"/>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1/30/12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1660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45985C-009C-EA44-9172-91F3F2A7A101}" type="datetimeFigureOut">
              <a:rPr lang="en-US" smtClean="0"/>
              <a:pPr/>
              <a:t>1/30/12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86047940"/>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45985C-009C-EA44-9172-91F3F2A7A101}" type="datetimeFigureOut">
              <a:rPr lang="en-US" smtClean="0"/>
              <a:pPr/>
              <a:t>1/30/12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62965756"/>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45985C-009C-EA44-9172-91F3F2A7A101}" type="datetimeFigureOut">
              <a:rPr lang="en-US" smtClean="0"/>
              <a:pPr/>
              <a:t>1/30/12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25916487"/>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45985C-009C-EA44-9172-91F3F2A7A101}" type="datetimeFigureOut">
              <a:rPr lang="en-US" smtClean="0"/>
              <a:pPr/>
              <a:t>1/30/12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80701894"/>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45985C-009C-EA44-9172-91F3F2A7A101}" type="datetimeFigureOut">
              <a:rPr lang="en-US" smtClean="0"/>
              <a:pPr/>
              <a:t>1/30/12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34694035"/>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5985C-009C-EA44-9172-91F3F2A7A101}" type="datetimeFigureOut">
              <a:rPr lang="en-US" smtClean="0"/>
              <a:pPr/>
              <a:t>1/30/12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56966502"/>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5985C-009C-EA44-9172-91F3F2A7A101}" type="datetimeFigureOut">
              <a:rPr lang="en-US" smtClean="0"/>
              <a:pPr/>
              <a:t>1/30/12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49011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45985C-009C-EA44-9172-91F3F2A7A101}" type="datetimeFigureOut">
              <a:rPr lang="en-US" smtClean="0"/>
              <a:pPr/>
              <a:t>1/30/12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90815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hyperlink" Target="http://www.me-myspace-and-i.com/" TargetMode="Externa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tiff"/><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www.informationliteracy.org/" TargetMode="External"/><Relationship Id="rId3" Type="http://schemas.openxmlformats.org/officeDocument/2006/relationships/hyperlink" Target="http://www.kn.pacbell.com/wired/21stcent/index.html"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choolsofthought.blogs.cnn.com/2012/02/01/my-view-are-electronic-media-making-us-less-or-more-literate/?hpt=hp_bn1" TargetMode="External"/><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Information </a:t>
            </a:r>
            <a:r>
              <a:rPr lang="en-US" dirty="0"/>
              <a:t>Literacy Instruction for School Libraries</a:t>
            </a:r>
          </a:p>
        </p:txBody>
      </p:sp>
      <p:sp>
        <p:nvSpPr>
          <p:cNvPr id="3" name="Subtitle 2"/>
          <p:cNvSpPr>
            <a:spLocks noGrp="1"/>
          </p:cNvSpPr>
          <p:nvPr>
            <p:ph type="subTitle" idx="1"/>
          </p:nvPr>
        </p:nvSpPr>
        <p:spPr/>
        <p:txBody>
          <a:bodyPr/>
          <a:lstStyle/>
          <a:p>
            <a:r>
              <a:rPr lang="en-US" dirty="0" smtClean="0"/>
              <a:t>C&amp;I 445</a:t>
            </a:r>
            <a:endParaRPr lang="en-US" dirty="0" smtClean="0"/>
          </a:p>
          <a:p>
            <a:r>
              <a:rPr lang="en-US" dirty="0" smtClean="0"/>
              <a:t>February 6, </a:t>
            </a:r>
            <a:r>
              <a:rPr lang="en-US" dirty="0" smtClean="0"/>
              <a:t>2012</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78152816"/>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Rewired</a:t>
            </a:r>
            <a:endParaRPr lang="en-US" dirty="0"/>
          </a:p>
        </p:txBody>
      </p:sp>
      <p:sp>
        <p:nvSpPr>
          <p:cNvPr id="3" name="Content Placeholder 2"/>
          <p:cNvSpPr>
            <a:spLocks noGrp="1"/>
          </p:cNvSpPr>
          <p:nvPr>
            <p:ph idx="1"/>
          </p:nvPr>
        </p:nvSpPr>
        <p:spPr>
          <a:xfrm>
            <a:off x="457200" y="4927600"/>
            <a:ext cx="7137400" cy="1481138"/>
          </a:xfrm>
        </p:spPr>
        <p:txBody>
          <a:bodyPr>
            <a:normAutofit fontScale="92500" lnSpcReduction="20000"/>
          </a:bodyPr>
          <a:lstStyle/>
          <a:p>
            <a:endParaRPr lang="en-US" dirty="0" smtClean="0"/>
          </a:p>
          <a:p>
            <a:endParaRPr lang="en-US" dirty="0" smtClean="0"/>
          </a:p>
          <a:p>
            <a:r>
              <a:rPr lang="en-US" dirty="0" smtClean="0">
                <a:hlinkClick r:id="rId2"/>
              </a:rPr>
              <a:t>http://www.me-myspace-and-i.com/</a:t>
            </a:r>
            <a:endParaRPr lang="en-US" dirty="0" smtClean="0"/>
          </a:p>
          <a:p>
            <a:endParaRPr lang="en-US" dirty="0"/>
          </a:p>
        </p:txBody>
      </p:sp>
      <p:pic>
        <p:nvPicPr>
          <p:cNvPr id="4" name="Picture 3"/>
          <p:cNvPicPr>
            <a:picLocks noChangeAspect="1"/>
          </p:cNvPicPr>
          <p:nvPr/>
        </p:nvPicPr>
        <p:blipFill>
          <a:blip r:embed="rId3"/>
          <a:stretch>
            <a:fillRect/>
          </a:stretch>
        </p:blipFill>
        <p:spPr>
          <a:xfrm>
            <a:off x="1397000" y="1417638"/>
            <a:ext cx="2641600" cy="3962400"/>
          </a:xfrm>
          <a:prstGeom prst="rect">
            <a:avLst/>
          </a:prstGeom>
        </p:spPr>
      </p:pic>
      <p:pic>
        <p:nvPicPr>
          <p:cNvPr id="5" name="Picture 4"/>
          <p:cNvPicPr>
            <a:picLocks noChangeAspect="1"/>
          </p:cNvPicPr>
          <p:nvPr/>
        </p:nvPicPr>
        <p:blipFill>
          <a:blip r:embed="rId4"/>
          <a:stretch>
            <a:fillRect/>
          </a:stretch>
        </p:blipFill>
        <p:spPr>
          <a:xfrm>
            <a:off x="4572000" y="1417638"/>
            <a:ext cx="4114800" cy="41148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Teaching and Reaching the Millennial Generation Through Media Literacy</a:t>
            </a:r>
            <a:endParaRPr lang="en-US" dirty="0"/>
          </a:p>
        </p:txBody>
      </p:sp>
      <p:sp>
        <p:nvSpPr>
          <p:cNvPr id="3" name="Content Placeholder 2"/>
          <p:cNvSpPr>
            <a:spLocks noGrp="1"/>
          </p:cNvSpPr>
          <p:nvPr>
            <p:ph idx="1"/>
          </p:nvPr>
        </p:nvSpPr>
        <p:spPr>
          <a:xfrm>
            <a:off x="457200" y="2845108"/>
            <a:ext cx="8229600" cy="2700393"/>
          </a:xfrm>
        </p:spPr>
        <p:txBody>
          <a:bodyPr/>
          <a:lstStyle/>
          <a:p>
            <a:pPr marL="0" indent="0">
              <a:buNone/>
            </a:pPr>
            <a:r>
              <a:rPr lang="en-US" dirty="0" smtClean="0"/>
              <a:t>“The </a:t>
            </a:r>
            <a:r>
              <a:rPr lang="en-US" dirty="0"/>
              <a:t>challenge for today’s teachers, largely digital </a:t>
            </a:r>
            <a:r>
              <a:rPr lang="en-US" dirty="0" smtClean="0"/>
              <a:t>immigrants</a:t>
            </a:r>
            <a:r>
              <a:rPr lang="en-US" dirty="0"/>
              <a:t>, is to continue to provide students with the legacy content of the old curriculum while providing future content to prepare students for life in the 21st </a:t>
            </a:r>
            <a:r>
              <a:rPr lang="en-US" dirty="0" smtClean="0"/>
              <a:t>century”</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95034840"/>
      </p:ext>
    </p:extLst>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Teaching and Reaching the Millennial Generation Through Media Literacy</a:t>
            </a:r>
            <a:endParaRPr lang="en-US" sz="2400" dirty="0"/>
          </a:p>
        </p:txBody>
      </p:sp>
      <p:sp>
        <p:nvSpPr>
          <p:cNvPr id="3" name="Content Placeholder 2"/>
          <p:cNvSpPr>
            <a:spLocks noGrp="1"/>
          </p:cNvSpPr>
          <p:nvPr>
            <p:ph idx="1"/>
          </p:nvPr>
        </p:nvSpPr>
        <p:spPr/>
        <p:txBody>
          <a:bodyPr>
            <a:normAutofit/>
          </a:bodyPr>
          <a:lstStyle/>
          <a:p>
            <a:pPr marL="0" indent="0">
              <a:buNone/>
            </a:pPr>
            <a:r>
              <a:rPr lang="en-US" sz="4400" dirty="0" smtClean="0"/>
              <a:t>What skills, attitudes, and knowledge do students bring to the  table?</a:t>
            </a:r>
            <a:endParaRPr lang="en-US" sz="44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97156837"/>
      </p:ext>
    </p:extLst>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Teaching and Reaching the Millennial Generation Through Media Literacy</a:t>
            </a:r>
            <a:endParaRPr lang="en-US" sz="2400" dirty="0"/>
          </a:p>
        </p:txBody>
      </p:sp>
      <p:sp>
        <p:nvSpPr>
          <p:cNvPr id="3" name="Content Placeholder 2"/>
          <p:cNvSpPr>
            <a:spLocks noGrp="1"/>
          </p:cNvSpPr>
          <p:nvPr>
            <p:ph idx="1"/>
          </p:nvPr>
        </p:nvSpPr>
        <p:spPr>
          <a:xfrm>
            <a:off x="457200" y="1600200"/>
            <a:ext cx="8229600" cy="2121951"/>
          </a:xfrm>
        </p:spPr>
        <p:txBody>
          <a:bodyPr>
            <a:normAutofit/>
          </a:bodyPr>
          <a:lstStyle/>
          <a:p>
            <a:pPr marL="0" indent="0">
              <a:buNone/>
            </a:pPr>
            <a:r>
              <a:rPr lang="en-US" sz="4400" dirty="0" smtClean="0"/>
              <a:t>What things may be hindering teachers in reaching Generation Z?</a:t>
            </a:r>
            <a:endParaRPr lang="en-US" sz="44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54536236"/>
      </p:ext>
    </p:extLst>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Zits by Scott </a:t>
            </a:r>
            <a:r>
              <a:rPr lang="en-US" sz="3600" dirty="0" err="1" smtClean="0"/>
              <a:t>Borgman</a:t>
            </a:r>
            <a:endParaRPr lang="en-US" sz="3600" dirty="0"/>
          </a:p>
        </p:txBody>
      </p:sp>
      <p:pic>
        <p:nvPicPr>
          <p:cNvPr id="5" name="Picture 4"/>
          <p:cNvPicPr>
            <a:picLocks noChangeAspect="1"/>
          </p:cNvPicPr>
          <p:nvPr/>
        </p:nvPicPr>
        <p:blipFill>
          <a:blip r:embed="rId2"/>
          <a:stretch>
            <a:fillRect/>
          </a:stretch>
        </p:blipFill>
        <p:spPr>
          <a:xfrm>
            <a:off x="135879" y="1698244"/>
            <a:ext cx="8920710" cy="286737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97156837"/>
      </p:ext>
    </p:extLst>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Nation</a:t>
            </a:r>
            <a:endParaRPr lang="en-US" dirty="0"/>
          </a:p>
        </p:txBody>
      </p:sp>
      <p:pic>
        <p:nvPicPr>
          <p:cNvPr id="4" name="Picture 3"/>
          <p:cNvPicPr/>
          <p:nvPr/>
        </p:nvPicPr>
        <p:blipFill rotWithShape="1">
          <a:blip r:embed="rId2" cstate="print"/>
          <a:srcRect l="1858" t="51306" r="35570" b="23202"/>
          <a:stretch/>
        </p:blipFill>
        <p:spPr bwMode="auto">
          <a:xfrm>
            <a:off x="571702" y="1776430"/>
            <a:ext cx="8115098" cy="3574450"/>
          </a:xfrm>
          <a:prstGeom prst="rect">
            <a:avLst/>
          </a:prstGeom>
          <a:noFill/>
          <a:ln w="9525">
            <a:noFill/>
            <a:miter lim="800000"/>
            <a:headEnd/>
            <a:tailEnd/>
          </a:ln>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79315222"/>
      </p:ext>
    </p:extLst>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Nation</a:t>
            </a:r>
            <a:endParaRPr lang="en-US" dirty="0"/>
          </a:p>
        </p:txBody>
      </p:sp>
      <p:sp>
        <p:nvSpPr>
          <p:cNvPr id="3" name="Content Placeholder 2"/>
          <p:cNvSpPr>
            <a:spLocks noGrp="1"/>
          </p:cNvSpPr>
          <p:nvPr>
            <p:ph idx="1"/>
          </p:nvPr>
        </p:nvSpPr>
        <p:spPr/>
        <p:txBody>
          <a:bodyPr/>
          <a:lstStyle/>
          <a:p>
            <a:r>
              <a:rPr lang="en-US" dirty="0" smtClean="0"/>
              <a:t>Arne Duncan suggests that sitting still and concentrating are skills we should cultivate.</a:t>
            </a:r>
          </a:p>
          <a:p>
            <a:r>
              <a:rPr lang="en-US" dirty="0" smtClean="0"/>
              <a:t>In a world where we are bombarded by multiple stimuli, how do we teach students to focus?</a:t>
            </a:r>
          </a:p>
          <a:p>
            <a:r>
              <a:rPr lang="en-US" dirty="0" smtClean="0"/>
              <a:t>When is multitasking a requirement?  </a:t>
            </a:r>
          </a:p>
          <a:p>
            <a:r>
              <a:rPr lang="en-US" dirty="0" smtClean="0"/>
              <a:t>How do we determine which is needed for a given task?</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44445702"/>
      </p:ext>
    </p:extLst>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Nation Quote</a:t>
            </a:r>
            <a:endParaRPr lang="en-US" dirty="0"/>
          </a:p>
        </p:txBody>
      </p:sp>
      <p:sp>
        <p:nvSpPr>
          <p:cNvPr id="3" name="Content Placeholder 2"/>
          <p:cNvSpPr>
            <a:spLocks noGrp="1"/>
          </p:cNvSpPr>
          <p:nvPr>
            <p:ph idx="1"/>
          </p:nvPr>
        </p:nvSpPr>
        <p:spPr/>
        <p:txBody>
          <a:bodyPr/>
          <a:lstStyle/>
          <a:p>
            <a:r>
              <a:rPr lang="en-US" dirty="0" smtClean="0"/>
              <a:t>“New technology means there are new questions you need to answer.”</a:t>
            </a:r>
            <a:endParaRPr lang="en-US" dirty="0" smtClean="0"/>
          </a:p>
          <a:p>
            <a:r>
              <a:rPr lang="en-US" dirty="0" smtClean="0"/>
              <a:t>What new questions do you think need to be posed?</a:t>
            </a: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Nation</a:t>
            </a:r>
            <a:endParaRPr lang="en-US" dirty="0"/>
          </a:p>
        </p:txBody>
      </p:sp>
      <p:sp>
        <p:nvSpPr>
          <p:cNvPr id="3" name="Content Placeholder 2"/>
          <p:cNvSpPr>
            <a:spLocks noGrp="1"/>
          </p:cNvSpPr>
          <p:nvPr>
            <p:ph idx="1"/>
          </p:nvPr>
        </p:nvSpPr>
        <p:spPr/>
        <p:txBody>
          <a:bodyPr/>
          <a:lstStyle/>
          <a:p>
            <a:r>
              <a:rPr lang="en-US" dirty="0" smtClean="0"/>
              <a:t>Todd Oppenheimer suggests that schools have engaged in a “computer frenzy” and should instead be teaching students: ‘history, how to write, how to think, how to communicate with each other, how to be reliable, and how to follow a line of reasoning.’</a:t>
            </a:r>
          </a:p>
          <a:p>
            <a:r>
              <a:rPr lang="en-US" dirty="0" smtClean="0"/>
              <a:t> Do you agree or disagree?</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68367338"/>
      </p:ext>
    </p:extLst>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Nation</a:t>
            </a:r>
            <a:endParaRPr lang="en-US" dirty="0"/>
          </a:p>
        </p:txBody>
      </p:sp>
      <p:sp>
        <p:nvSpPr>
          <p:cNvPr id="3" name="Content Placeholder 2"/>
          <p:cNvSpPr>
            <a:spLocks noGrp="1"/>
          </p:cNvSpPr>
          <p:nvPr>
            <p:ph idx="1"/>
          </p:nvPr>
        </p:nvSpPr>
        <p:spPr/>
        <p:txBody>
          <a:bodyPr/>
          <a:lstStyle/>
          <a:p>
            <a:r>
              <a:rPr lang="en-US" dirty="0" smtClean="0"/>
              <a:t>Do you see potential for gaming in education?  </a:t>
            </a:r>
          </a:p>
          <a:p>
            <a:r>
              <a:rPr lang="en-US" dirty="0" smtClean="0"/>
              <a:t>Have you had positive/negative experiences with students and gaming?</a:t>
            </a:r>
          </a:p>
          <a:p>
            <a:r>
              <a:rPr lang="en-US" dirty="0" smtClean="0"/>
              <a:t>Do you agree that games like World of </a:t>
            </a:r>
            <a:r>
              <a:rPr lang="en-US" dirty="0" err="1" smtClean="0"/>
              <a:t>Warcraft</a:t>
            </a:r>
            <a:r>
              <a:rPr lang="en-US" dirty="0" smtClean="0"/>
              <a:t> promote collaboration skills?</a:t>
            </a:r>
          </a:p>
          <a:p>
            <a:r>
              <a:rPr lang="en-US" dirty="0" smtClean="0"/>
              <a:t>Do you agree that virtual worlds allow you to discover other aspects of yourself?</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3226870"/>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229600" cy="1143000"/>
          </a:xfrm>
        </p:spPr>
        <p:txBody>
          <a:bodyPr/>
          <a:lstStyle/>
          <a:p>
            <a:r>
              <a:rPr lang="en-US" dirty="0" smtClean="0"/>
              <a:t>Welcome Back!</a:t>
            </a:r>
            <a:endParaRPr lang="en-US" dirty="0"/>
          </a:p>
        </p:txBody>
      </p:sp>
      <p:pic>
        <p:nvPicPr>
          <p:cNvPr id="5" name="Picture 4" descr="YES_NO.tiff"/>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015842" y="1473200"/>
            <a:ext cx="1823239" cy="2781300"/>
          </a:xfrm>
          <a:prstGeom prst="rect">
            <a:avLst/>
          </a:prstGeom>
        </p:spPr>
      </p:pic>
      <p:pic>
        <p:nvPicPr>
          <p:cNvPr id="6"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584581" y="3953954"/>
            <a:ext cx="1994019" cy="601091"/>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7" name="TextBox 6"/>
          <p:cNvSpPr txBox="1"/>
          <p:nvPr/>
        </p:nvSpPr>
        <p:spPr>
          <a:xfrm>
            <a:off x="3345542" y="1378149"/>
            <a:ext cx="3670300" cy="5355313"/>
          </a:xfrm>
          <a:prstGeom prst="rect">
            <a:avLst/>
          </a:prstGeom>
          <a:noFill/>
        </p:spPr>
        <p:txBody>
          <a:bodyPr wrap="square" rtlCol="0">
            <a:spAutoFit/>
          </a:bodyPr>
          <a:lstStyle/>
          <a:p>
            <a:pPr lvl="0" defTabSz="914400">
              <a:spcBef>
                <a:spcPct val="0"/>
              </a:spcBef>
              <a:defRPr/>
            </a:pPr>
            <a:r>
              <a:rPr lang="en-US" b="1" dirty="0" smtClean="0">
                <a:latin typeface="Arabic Typesetting" pitchFamily="66" charset="-78"/>
                <a:cs typeface="Arabic Typesetting" pitchFamily="66" charset="-78"/>
              </a:rPr>
              <a:t>Every class, please check your audio: Tools&gt;audio&gt;audio set up wizard</a:t>
            </a:r>
            <a:br>
              <a:rPr lang="en-US" b="1" dirty="0" smtClean="0">
                <a:latin typeface="Arabic Typesetting" pitchFamily="66" charset="-78"/>
                <a:cs typeface="Arabic Typesetting" pitchFamily="66" charset="-78"/>
              </a:rPr>
            </a:br>
            <a:r>
              <a:rPr lang="en-US" b="1" dirty="0" smtClean="0">
                <a:solidFill>
                  <a:srgbClr val="00B050"/>
                </a:solidFill>
                <a:latin typeface="Arabic Typesetting" pitchFamily="66" charset="-78"/>
                <a:cs typeface="Arabic Typesetting" pitchFamily="66" charset="-78"/>
              </a:rPr>
              <a:t>Green Check Good</a:t>
            </a:r>
            <a:r>
              <a:rPr lang="en-US" b="1" dirty="0" smtClean="0">
                <a:latin typeface="Arabic Typesetting" pitchFamily="66" charset="-78"/>
                <a:cs typeface="Arabic Typesetting" pitchFamily="66" charset="-78"/>
              </a:rPr>
              <a:t/>
            </a:r>
            <a:br>
              <a:rPr lang="en-US" b="1" dirty="0" smtClean="0">
                <a:latin typeface="Arabic Typesetting" pitchFamily="66" charset="-78"/>
                <a:cs typeface="Arabic Typesetting" pitchFamily="66" charset="-78"/>
              </a:rPr>
            </a:br>
            <a:r>
              <a:rPr lang="en-US" b="1" dirty="0" smtClean="0">
                <a:solidFill>
                  <a:srgbClr val="FF0000"/>
                </a:solidFill>
                <a:latin typeface="Arabic Typesetting" pitchFamily="66" charset="-78"/>
                <a:cs typeface="Arabic Typesetting" pitchFamily="66" charset="-78"/>
              </a:rPr>
              <a:t>Red X-can’t hear </a:t>
            </a:r>
            <a:r>
              <a:rPr lang="en-US" b="1" dirty="0" smtClean="0">
                <a:latin typeface="Arabic Typesetting" pitchFamily="66" charset="-78"/>
                <a:cs typeface="Arabic Typesetting" pitchFamily="66" charset="-78"/>
              </a:rPr>
              <a:t>	</a:t>
            </a:r>
            <a:br>
              <a:rPr lang="en-US" b="1" dirty="0" smtClean="0">
                <a:latin typeface="Arabic Typesetting" pitchFamily="66" charset="-78"/>
                <a:cs typeface="Arabic Typesetting" pitchFamily="66" charset="-78"/>
              </a:rPr>
            </a:br>
            <a:r>
              <a:rPr lang="en-US" b="1" dirty="0" smtClean="0">
                <a:latin typeface="Arabic Typesetting" pitchFamily="66" charset="-78"/>
                <a:cs typeface="Arabic Typesetting" pitchFamily="66" charset="-78"/>
              </a:rPr>
              <a:t>(</a:t>
            </a:r>
            <a:r>
              <a:rPr lang="en-US" b="1" dirty="0" smtClean="0">
                <a:solidFill>
                  <a:srgbClr val="FF0000"/>
                </a:solidFill>
                <a:latin typeface="Arabic Typesetting" pitchFamily="66" charset="-78"/>
                <a:cs typeface="Arabic Typesetting" pitchFamily="66" charset="-78"/>
              </a:rPr>
              <a:t>contact tech support and be ready to use telephony</a:t>
            </a:r>
            <a:r>
              <a:rPr lang="en-US" b="1" dirty="0" smtClean="0">
                <a:latin typeface="Arabic Typesetting" pitchFamily="66" charset="-78"/>
                <a:cs typeface="Arabic Typesetting" pitchFamily="66" charset="-78"/>
              </a:rPr>
              <a:t>).</a:t>
            </a:r>
            <a:br>
              <a:rPr lang="en-US" b="1" dirty="0" smtClean="0">
                <a:latin typeface="Arabic Typesetting" pitchFamily="66" charset="-78"/>
                <a:cs typeface="Arabic Typesetting" pitchFamily="66" charset="-78"/>
              </a:rPr>
            </a:br>
            <a:r>
              <a:rPr lang="en-US" b="1" dirty="0" smtClean="0">
                <a:solidFill>
                  <a:srgbClr val="FF0000"/>
                </a:solidFill>
                <a:latin typeface="Arabic Typesetting" pitchFamily="66" charset="-78"/>
                <a:cs typeface="Arabic Typesetting" pitchFamily="66" charset="-78"/>
              </a:rPr>
              <a:t>Click on the Telephone icon and follow instructions on the screen.</a:t>
            </a:r>
            <a:br>
              <a:rPr lang="en-US" b="1" dirty="0" smtClean="0">
                <a:solidFill>
                  <a:srgbClr val="FF0000"/>
                </a:solidFill>
                <a:latin typeface="Arabic Typesetting" pitchFamily="66" charset="-78"/>
                <a:cs typeface="Arabic Typesetting" pitchFamily="66" charset="-78"/>
              </a:rPr>
            </a:br>
            <a:endParaRPr lang="en-US" b="1" dirty="0" smtClean="0">
              <a:solidFill>
                <a:srgbClr val="FF0000"/>
              </a:solidFill>
              <a:latin typeface="Arabic Typesetting" pitchFamily="66" charset="-78"/>
              <a:cs typeface="Arabic Typesetting" pitchFamily="66" charset="-78"/>
            </a:endParaRPr>
          </a:p>
          <a:p>
            <a:pPr lvl="0" defTabSz="914400">
              <a:spcBef>
                <a:spcPct val="0"/>
              </a:spcBef>
              <a:defRPr/>
            </a:pPr>
            <a:r>
              <a:rPr lang="en-US" b="1" dirty="0" smtClean="0">
                <a:latin typeface="Arabic Typesetting" pitchFamily="66" charset="-78"/>
                <a:cs typeface="Arabic Typesetting" pitchFamily="66" charset="-78"/>
              </a:rPr>
              <a:t/>
            </a:r>
            <a:br>
              <a:rPr lang="en-US" b="1" dirty="0" smtClean="0">
                <a:latin typeface="Arabic Typesetting" pitchFamily="66" charset="-78"/>
                <a:cs typeface="Arabic Typesetting" pitchFamily="66" charset="-78"/>
              </a:rPr>
            </a:br>
            <a:r>
              <a:rPr lang="en-US" b="1" dirty="0" smtClean="0">
                <a:latin typeface="Arabic Typesetting" pitchFamily="66" charset="-78"/>
                <a:cs typeface="Arabic Typesetting" pitchFamily="66" charset="-78"/>
              </a:rPr>
              <a:t>Please remind tech support to record the class if you do not see the recording icon indicating that the session is being recorded.</a:t>
            </a:r>
            <a:r>
              <a:rPr lang="en-US" b="1" i="1" dirty="0" smtClean="0">
                <a:latin typeface="Arabic Typesetting" pitchFamily="66" charset="-78"/>
                <a:cs typeface="Arabic Typesetting" pitchFamily="66" charset="-78"/>
              </a:rPr>
              <a:t/>
            </a:r>
            <a:br>
              <a:rPr lang="en-US" b="1" i="1" dirty="0" smtClean="0">
                <a:latin typeface="Arabic Typesetting" pitchFamily="66" charset="-78"/>
                <a:cs typeface="Arabic Typesetting" pitchFamily="66" charset="-78"/>
              </a:rPr>
            </a:br>
            <a:r>
              <a:rPr lang="en-US" b="1" i="1" dirty="0" smtClean="0">
                <a:latin typeface="Arabic Typesetting" pitchFamily="66" charset="-78"/>
                <a:cs typeface="Arabic Typesetting" pitchFamily="66" charset="-78"/>
              </a:rPr>
              <a:t/>
            </a:r>
            <a:br>
              <a:rPr lang="en-US" b="1" i="1" dirty="0" smtClean="0">
                <a:latin typeface="Arabic Typesetting" pitchFamily="66" charset="-78"/>
                <a:cs typeface="Arabic Typesetting" pitchFamily="66" charset="-78"/>
              </a:rPr>
            </a:br>
            <a:endParaRPr lang="en-US" b="1" i="1" dirty="0">
              <a:latin typeface="Arabic Typesetting" pitchFamily="66" charset="-78"/>
              <a:cs typeface="Arabic Typesetting" pitchFamily="66" charset="-78"/>
            </a:endParaRPr>
          </a:p>
        </p:txBody>
      </p:sp>
      <p:sp>
        <p:nvSpPr>
          <p:cNvPr id="8" name="TextBox 7"/>
          <p:cNvSpPr txBox="1"/>
          <p:nvPr/>
        </p:nvSpPr>
        <p:spPr>
          <a:xfrm>
            <a:off x="482600" y="800100"/>
            <a:ext cx="2616200" cy="1477328"/>
          </a:xfrm>
          <a:prstGeom prst="rect">
            <a:avLst/>
          </a:prstGeom>
          <a:noFill/>
        </p:spPr>
        <p:txBody>
          <a:bodyPr wrap="square" rtlCol="0">
            <a:spAutoFit/>
          </a:bodyPr>
          <a:lstStyle/>
          <a:p>
            <a:r>
              <a:rPr lang="en-US" dirty="0" smtClean="0"/>
              <a:t>In the chat would you please tell us</a:t>
            </a:r>
            <a:r>
              <a:rPr lang="en-US" dirty="0" smtClean="0"/>
              <a:t> if and how </a:t>
            </a:r>
            <a:r>
              <a:rPr lang="en-US" dirty="0" smtClean="0"/>
              <a:t>the district you work in is addressing the Common Core standards.</a:t>
            </a:r>
            <a:endParaRPr lang="en-US" dirty="0"/>
          </a:p>
        </p:txBody>
      </p:sp>
      <p:pic>
        <p:nvPicPr>
          <p:cNvPr id="9" name="Picture 8"/>
          <p:cNvPicPr>
            <a:picLocks noChangeAspect="1"/>
          </p:cNvPicPr>
          <p:nvPr/>
        </p:nvPicPr>
        <p:blipFill>
          <a:blip r:embed="rId4"/>
          <a:stretch>
            <a:fillRect/>
          </a:stretch>
        </p:blipFill>
        <p:spPr>
          <a:xfrm>
            <a:off x="215901" y="2376628"/>
            <a:ext cx="2904556" cy="217841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 Picture</a:t>
            </a:r>
            <a:endParaRPr lang="en-US" dirty="0"/>
          </a:p>
        </p:txBody>
      </p:sp>
      <p:sp>
        <p:nvSpPr>
          <p:cNvPr id="3" name="Content Placeholder 2"/>
          <p:cNvSpPr>
            <a:spLocks noGrp="1"/>
          </p:cNvSpPr>
          <p:nvPr>
            <p:ph idx="1"/>
          </p:nvPr>
        </p:nvSpPr>
        <p:spPr/>
        <p:txBody>
          <a:bodyPr/>
          <a:lstStyle/>
          <a:p>
            <a:pPr>
              <a:buFont typeface="Wingdings" charset="2"/>
              <a:buChar char="ü"/>
            </a:pPr>
            <a:r>
              <a:rPr lang="en-US" dirty="0" smtClean="0"/>
              <a:t>Defining Information Literacy</a:t>
            </a:r>
          </a:p>
          <a:p>
            <a:pPr>
              <a:buFont typeface="Wingdings" charset="2"/>
              <a:buChar char="ü"/>
            </a:pPr>
            <a:r>
              <a:rPr lang="en-US" dirty="0" smtClean="0"/>
              <a:t>Standards and Skills</a:t>
            </a:r>
          </a:p>
          <a:p>
            <a:r>
              <a:rPr lang="en-US" dirty="0" smtClean="0"/>
              <a:t>Research/Process Models</a:t>
            </a:r>
          </a:p>
          <a:p>
            <a:r>
              <a:rPr lang="en-US" dirty="0" smtClean="0"/>
              <a:t>Curriculum Mapping</a:t>
            </a:r>
          </a:p>
          <a:p>
            <a:r>
              <a:rPr lang="en-US" dirty="0" smtClean="0"/>
              <a:t>Collaboration</a:t>
            </a:r>
          </a:p>
          <a:p>
            <a:r>
              <a:rPr lang="en-US" dirty="0" smtClean="0"/>
              <a:t>Technologies that assist Information Literacy</a:t>
            </a:r>
          </a:p>
          <a:p>
            <a:r>
              <a:rPr lang="en-US" dirty="0" smtClean="0"/>
              <a:t>Evangelize </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41112036"/>
      </p:ext>
    </p:extLst>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826001" y="3724603"/>
            <a:ext cx="4177862" cy="3133397"/>
          </a:xfrm>
          <a:prstGeom prst="rect">
            <a:avLst/>
          </a:prstGeom>
        </p:spPr>
      </p:pic>
      <p:sp>
        <p:nvSpPr>
          <p:cNvPr id="3" name="Content Placeholder 2"/>
          <p:cNvSpPr>
            <a:spLocks noGrp="1"/>
          </p:cNvSpPr>
          <p:nvPr>
            <p:ph idx="1"/>
          </p:nvPr>
        </p:nvSpPr>
        <p:spPr>
          <a:xfrm>
            <a:off x="457200" y="1059793"/>
            <a:ext cx="8229600" cy="4525963"/>
          </a:xfrm>
        </p:spPr>
        <p:txBody>
          <a:bodyPr/>
          <a:lstStyle/>
          <a:p>
            <a:pPr>
              <a:buNone/>
            </a:pPr>
            <a:endParaRPr lang="en-US" dirty="0" smtClean="0"/>
          </a:p>
          <a:p>
            <a:pPr>
              <a:buNone/>
            </a:pPr>
            <a:endParaRPr lang="en-US" dirty="0" smtClean="0"/>
          </a:p>
          <a:p>
            <a:pPr>
              <a:buNone/>
            </a:pPr>
            <a:r>
              <a:rPr lang="en-US" dirty="0" smtClean="0"/>
              <a:t>“It is important that people know what you stand for. It's equally important that they know what you won't stand for.”</a:t>
            </a:r>
          </a:p>
          <a:p>
            <a:pPr lvl="8"/>
            <a:r>
              <a:rPr lang="en-US" dirty="0" smtClean="0"/>
              <a:t>Mary Waldrop</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Guest Speaker</a:t>
            </a:r>
            <a:endParaRPr lang="en-US" dirty="0"/>
          </a:p>
        </p:txBody>
      </p:sp>
      <p:sp>
        <p:nvSpPr>
          <p:cNvPr id="3" name="Content Placeholder 2"/>
          <p:cNvSpPr>
            <a:spLocks noGrp="1"/>
          </p:cNvSpPr>
          <p:nvPr>
            <p:ph idx="1"/>
          </p:nvPr>
        </p:nvSpPr>
        <p:spPr/>
        <p:txBody>
          <a:bodyPr>
            <a:normAutofit/>
          </a:bodyPr>
          <a:lstStyle/>
          <a:p>
            <a:r>
              <a:rPr lang="en-US" dirty="0" smtClean="0"/>
              <a:t>Karen Smith-Cox</a:t>
            </a:r>
          </a:p>
          <a:p>
            <a:pPr algn="ctr">
              <a:buNone/>
            </a:pPr>
            <a:r>
              <a:rPr lang="en-US" dirty="0" smtClean="0"/>
              <a:t>Lovington </a:t>
            </a:r>
            <a:r>
              <a:rPr lang="en-US" dirty="0" smtClean="0"/>
              <a:t>High </a:t>
            </a:r>
            <a:r>
              <a:rPr lang="en-US" dirty="0" smtClean="0"/>
              <a:t>School Library Media Specialist</a:t>
            </a:r>
          </a:p>
          <a:p>
            <a:r>
              <a:rPr lang="en-US" dirty="0" smtClean="0"/>
              <a:t>Family</a:t>
            </a:r>
            <a:r>
              <a:rPr lang="en-US" dirty="0" smtClean="0"/>
              <a:t>: Husband - Max, Dog-</a:t>
            </a:r>
            <a:r>
              <a:rPr lang="en-US" dirty="0" smtClean="0"/>
              <a:t>Allie</a:t>
            </a:r>
          </a:p>
          <a:p>
            <a:r>
              <a:rPr lang="en-US" dirty="0" smtClean="0"/>
              <a:t>Interests</a:t>
            </a:r>
            <a:r>
              <a:rPr lang="en-US" dirty="0" smtClean="0"/>
              <a:t>: Traveling, trying new restaurants, reading, gardening, helping others with their decorating dilemmas, horse racing, NASCAR, and </a:t>
            </a:r>
            <a:r>
              <a:rPr lang="en-US" dirty="0" smtClean="0"/>
              <a:t>photography</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Standards</a:t>
            </a:r>
            <a:endParaRPr lang="en-US" dirty="0"/>
          </a:p>
        </p:txBody>
      </p:sp>
      <p:sp>
        <p:nvSpPr>
          <p:cNvPr id="3" name="Content Placeholder 2"/>
          <p:cNvSpPr>
            <a:spLocks noGrp="1"/>
          </p:cNvSpPr>
          <p:nvPr>
            <p:ph idx="1"/>
          </p:nvPr>
        </p:nvSpPr>
        <p:spPr>
          <a:xfrm>
            <a:off x="457200" y="1600201"/>
            <a:ext cx="8229600" cy="2323148"/>
          </a:xfrm>
        </p:spPr>
        <p:txBody>
          <a:bodyPr>
            <a:normAutofit/>
          </a:bodyPr>
          <a:lstStyle/>
          <a:p>
            <a:r>
              <a:rPr lang="en-US" dirty="0" smtClean="0"/>
              <a:t>AASL 21</a:t>
            </a:r>
            <a:r>
              <a:rPr lang="en-US" baseline="30000" dirty="0" smtClean="0"/>
              <a:t>st</a:t>
            </a:r>
            <a:r>
              <a:rPr lang="en-US" dirty="0" smtClean="0"/>
              <a:t> Century Learner Standards</a:t>
            </a:r>
          </a:p>
          <a:p>
            <a:r>
              <a:rPr lang="en-US" dirty="0" smtClean="0"/>
              <a:t>Common Core Standards</a:t>
            </a:r>
          </a:p>
          <a:p>
            <a:r>
              <a:rPr lang="en-US" dirty="0" smtClean="0"/>
              <a:t>ISAIL</a:t>
            </a:r>
          </a:p>
          <a:p>
            <a:endParaRPr lang="en-US" dirty="0" smtClean="0"/>
          </a:p>
          <a:p>
            <a:pPr>
              <a:buNone/>
            </a:pP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86420563"/>
      </p:ext>
    </p:extLst>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Standards</a:t>
            </a:r>
            <a:endParaRPr lang="en-US" dirty="0"/>
          </a:p>
        </p:txBody>
      </p:sp>
      <p:sp>
        <p:nvSpPr>
          <p:cNvPr id="3" name="Content Placeholder 2"/>
          <p:cNvSpPr>
            <a:spLocks noGrp="1"/>
          </p:cNvSpPr>
          <p:nvPr>
            <p:ph idx="1"/>
          </p:nvPr>
        </p:nvSpPr>
        <p:spPr/>
        <p:txBody>
          <a:bodyPr/>
          <a:lstStyle/>
          <a:p>
            <a:r>
              <a:rPr lang="en-US" dirty="0" smtClean="0"/>
              <a:t>21</a:t>
            </a:r>
            <a:r>
              <a:rPr lang="en-US" baseline="30000" dirty="0" smtClean="0"/>
              <a:t>st</a:t>
            </a:r>
            <a:r>
              <a:rPr lang="en-US" dirty="0" smtClean="0"/>
              <a:t> Century more conceptual</a:t>
            </a:r>
          </a:p>
          <a:p>
            <a:r>
              <a:rPr lang="en-US" dirty="0" smtClean="0"/>
              <a:t>Common Core more detailed</a:t>
            </a:r>
          </a:p>
          <a:p>
            <a:r>
              <a:rPr lang="en-US" dirty="0" smtClean="0"/>
              <a:t>I-SAIL comparative </a:t>
            </a:r>
            <a:r>
              <a:rPr lang="en-US" dirty="0" err="1" smtClean="0"/>
              <a:t>w</a:t>
            </a:r>
            <a:r>
              <a:rPr lang="en-US" dirty="0" smtClean="0"/>
              <a:t>/example lessons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AASL</a:t>
            </a:r>
            <a:br>
              <a:rPr lang="en-US" dirty="0" smtClean="0"/>
            </a:br>
            <a:r>
              <a:rPr lang="en-US" dirty="0" smtClean="0"/>
              <a:t>Standards for the 21</a:t>
            </a:r>
            <a:r>
              <a:rPr lang="en-US" baseline="30000" dirty="0" smtClean="0"/>
              <a:t>st</a:t>
            </a:r>
            <a:r>
              <a:rPr lang="en-US" dirty="0" smtClean="0"/>
              <a:t> Century Learner</a:t>
            </a:r>
            <a:endParaRPr lang="en-US" dirty="0"/>
          </a:p>
        </p:txBody>
      </p:sp>
      <p:sp>
        <p:nvSpPr>
          <p:cNvPr id="3" name="Content Placeholder 2"/>
          <p:cNvSpPr>
            <a:spLocks noGrp="1"/>
          </p:cNvSpPr>
          <p:nvPr>
            <p:ph idx="1"/>
          </p:nvPr>
        </p:nvSpPr>
        <p:spPr>
          <a:xfrm>
            <a:off x="457200" y="1600200"/>
            <a:ext cx="5025982" cy="4525963"/>
          </a:xfrm>
        </p:spPr>
        <p:txBody>
          <a:bodyPr>
            <a:normAutofit/>
          </a:bodyPr>
          <a:lstStyle/>
          <a:p>
            <a:pPr>
              <a:buNone/>
            </a:pPr>
            <a:r>
              <a:rPr lang="en-US" dirty="0" smtClean="0"/>
              <a:t>1) Inquire, think critically and gain knowledge</a:t>
            </a:r>
          </a:p>
          <a:p>
            <a:pPr>
              <a:buNone/>
            </a:pPr>
            <a:r>
              <a:rPr lang="en-US" dirty="0" smtClean="0"/>
              <a:t>2) Draw conclusions, make informed decisions, apply knowledge to  new situations, and create new knowledge</a:t>
            </a:r>
          </a:p>
        </p:txBody>
      </p:sp>
      <p:pic>
        <p:nvPicPr>
          <p:cNvPr id="4" name="Picture 3" descr="EmpoweringCover.png"/>
          <p:cNvPicPr>
            <a:picLocks noChangeAspect="1"/>
          </p:cNvPicPr>
          <p:nvPr/>
        </p:nvPicPr>
        <p:blipFill>
          <a:blip r:embed="rId2"/>
          <a:stretch>
            <a:fillRect/>
          </a:stretch>
        </p:blipFill>
        <p:spPr>
          <a:xfrm>
            <a:off x="5721801" y="1837179"/>
            <a:ext cx="3175000" cy="41275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AASL</a:t>
            </a:r>
            <a:br>
              <a:rPr lang="en-US" dirty="0" smtClean="0"/>
            </a:br>
            <a:r>
              <a:rPr lang="en-US" dirty="0" smtClean="0"/>
              <a:t>Standards for the 21</a:t>
            </a:r>
            <a:r>
              <a:rPr lang="en-US" baseline="30000" dirty="0" smtClean="0"/>
              <a:t>st</a:t>
            </a:r>
            <a:r>
              <a:rPr lang="en-US" dirty="0" smtClean="0"/>
              <a:t> Century Learner</a:t>
            </a:r>
            <a:endParaRPr lang="en-US" dirty="0"/>
          </a:p>
        </p:txBody>
      </p:sp>
      <p:sp>
        <p:nvSpPr>
          <p:cNvPr id="3" name="Content Placeholder 2"/>
          <p:cNvSpPr>
            <a:spLocks noGrp="1"/>
          </p:cNvSpPr>
          <p:nvPr>
            <p:ph idx="1"/>
          </p:nvPr>
        </p:nvSpPr>
        <p:spPr>
          <a:xfrm>
            <a:off x="457200" y="1600200"/>
            <a:ext cx="5025982" cy="4525963"/>
          </a:xfrm>
        </p:spPr>
        <p:txBody>
          <a:bodyPr>
            <a:normAutofit/>
          </a:bodyPr>
          <a:lstStyle/>
          <a:p>
            <a:pPr>
              <a:buNone/>
            </a:pPr>
            <a:r>
              <a:rPr lang="en-US" dirty="0" smtClean="0"/>
              <a:t>3) Share knowledge and participate ethically and productively as members of our democratic society</a:t>
            </a:r>
          </a:p>
          <a:p>
            <a:pPr>
              <a:buNone/>
            </a:pPr>
            <a:r>
              <a:rPr lang="en-US" dirty="0" smtClean="0"/>
              <a:t>4) Pursue personal and aesthetic growth</a:t>
            </a:r>
          </a:p>
        </p:txBody>
      </p:sp>
      <p:pic>
        <p:nvPicPr>
          <p:cNvPr id="4" name="Picture 3" descr="EmpoweringCover.png"/>
          <p:cNvPicPr>
            <a:picLocks noChangeAspect="1"/>
          </p:cNvPicPr>
          <p:nvPr/>
        </p:nvPicPr>
        <p:blipFill>
          <a:blip r:embed="rId2"/>
          <a:stretch>
            <a:fillRect/>
          </a:stretch>
        </p:blipFill>
        <p:spPr>
          <a:xfrm>
            <a:off x="5721801" y="1837179"/>
            <a:ext cx="3175000" cy="41275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AASL</a:t>
            </a:r>
            <a:br>
              <a:rPr lang="en-US" dirty="0" smtClean="0"/>
            </a:br>
            <a:r>
              <a:rPr lang="en-US" dirty="0" smtClean="0"/>
              <a:t>Standards for the 21</a:t>
            </a:r>
            <a:r>
              <a:rPr lang="en-US" baseline="30000" dirty="0" smtClean="0"/>
              <a:t>st</a:t>
            </a:r>
            <a:r>
              <a:rPr lang="en-US" dirty="0" smtClean="0"/>
              <a:t> Century Learner</a:t>
            </a:r>
            <a:endParaRPr lang="en-US" dirty="0"/>
          </a:p>
        </p:txBody>
      </p:sp>
      <p:sp>
        <p:nvSpPr>
          <p:cNvPr id="3" name="Content Placeholder 2"/>
          <p:cNvSpPr>
            <a:spLocks noGrp="1"/>
          </p:cNvSpPr>
          <p:nvPr>
            <p:ph idx="1"/>
          </p:nvPr>
        </p:nvSpPr>
        <p:spPr>
          <a:xfrm>
            <a:off x="457200" y="1600200"/>
            <a:ext cx="5025982" cy="4525963"/>
          </a:xfrm>
        </p:spPr>
        <p:txBody>
          <a:bodyPr/>
          <a:lstStyle/>
          <a:p>
            <a:r>
              <a:rPr lang="en-US" dirty="0" smtClean="0"/>
              <a:t>Skills</a:t>
            </a:r>
          </a:p>
          <a:p>
            <a:r>
              <a:rPr lang="en-US" dirty="0" smtClean="0"/>
              <a:t>Dispositions in Action</a:t>
            </a:r>
          </a:p>
          <a:p>
            <a:r>
              <a:rPr lang="en-US" dirty="0" smtClean="0"/>
              <a:t>Responsibilities</a:t>
            </a:r>
          </a:p>
          <a:p>
            <a:r>
              <a:rPr lang="en-US" dirty="0" smtClean="0"/>
              <a:t>Self-Assessment Strategies</a:t>
            </a:r>
            <a:endParaRPr lang="en-US" dirty="0"/>
          </a:p>
        </p:txBody>
      </p:sp>
      <p:pic>
        <p:nvPicPr>
          <p:cNvPr id="4" name="Picture 3" descr="EmpoweringCover.png"/>
          <p:cNvPicPr>
            <a:picLocks noChangeAspect="1"/>
          </p:cNvPicPr>
          <p:nvPr/>
        </p:nvPicPr>
        <p:blipFill>
          <a:blip r:embed="rId2"/>
          <a:stretch>
            <a:fillRect/>
          </a:stretch>
        </p:blipFill>
        <p:spPr>
          <a:xfrm>
            <a:off x="5721801" y="1837179"/>
            <a:ext cx="3175000" cy="41275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Common Core</a:t>
            </a:r>
            <a:endParaRPr lang="en-US" dirty="0"/>
          </a:p>
        </p:txBody>
      </p:sp>
      <p:sp>
        <p:nvSpPr>
          <p:cNvPr id="3" name="Content Placeholder 2"/>
          <p:cNvSpPr>
            <a:spLocks noGrp="1"/>
          </p:cNvSpPr>
          <p:nvPr>
            <p:ph idx="1"/>
          </p:nvPr>
        </p:nvSpPr>
        <p:spPr/>
        <p:txBody>
          <a:bodyPr/>
          <a:lstStyle/>
          <a:p>
            <a:pPr>
              <a:buNone/>
            </a:pPr>
            <a:r>
              <a:rPr lang="en-US" dirty="0" smtClean="0"/>
              <a:t>“As a natural outgrowth of meeting the charge to define college and career readiness, the standards also lay out a vision of what it means to be a literate person in the twenty-first century.  Indeed, the skills and understandings students are expected to demonstrate have wide applicability outside the classroom  or workplace.”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Core Introduction Cont.</a:t>
            </a:r>
            <a:endParaRPr lang="en-US" dirty="0"/>
          </a:p>
        </p:txBody>
      </p:sp>
      <p:sp>
        <p:nvSpPr>
          <p:cNvPr id="3" name="Content Placeholder 2"/>
          <p:cNvSpPr>
            <a:spLocks noGrp="1"/>
          </p:cNvSpPr>
          <p:nvPr>
            <p:ph idx="1"/>
          </p:nvPr>
        </p:nvSpPr>
        <p:spPr/>
        <p:txBody>
          <a:bodyPr/>
          <a:lstStyle/>
          <a:p>
            <a:pPr>
              <a:buNone/>
            </a:pPr>
            <a:r>
              <a:rPr lang="en-US" dirty="0" smtClean="0"/>
              <a:t>“They (students) habitually perform the critical reading necessary to pick carefully through the staggering amount of information available today in print and digitally.”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What’s one piece of information that has evaded you this week?</a:t>
            </a:r>
            <a:endParaRPr lang="en-US" dirty="0"/>
          </a:p>
        </p:txBody>
      </p:sp>
      <p:graphicFrame>
        <p:nvGraphicFramePr>
          <p:cNvPr id="5" name="Content Placeholder 3"/>
          <p:cNvGraphicFramePr>
            <a:graphicFrameLocks noGrp="1"/>
          </p:cNvGraphicFramePr>
          <p:nvPr>
            <p:ph idx="1"/>
          </p:nvPr>
        </p:nvGraphicFramePr>
        <p:xfrm>
          <a:off x="457200" y="1600200"/>
          <a:ext cx="8229600" cy="4963284"/>
        </p:xfrm>
        <a:graphic>
          <a:graphicData uri="http://schemas.openxmlformats.org/drawingml/2006/table">
            <a:tbl>
              <a:tblPr bandRow="1">
                <a:tableStyleId>{D7AC3CCA-C797-4891-BE02-D94E43425B78}</a:tableStyleId>
              </a:tblPr>
              <a:tblGrid>
                <a:gridCol w="2743200"/>
                <a:gridCol w="2743200"/>
                <a:gridCol w="2743200"/>
              </a:tblGrid>
              <a:tr h="827214">
                <a:tc>
                  <a:txBody>
                    <a:bodyPr/>
                    <a:lstStyle/>
                    <a:p>
                      <a:pPr algn="ctr"/>
                      <a:r>
                        <a:rPr lang="en-US" dirty="0" smtClean="0">
                          <a:solidFill>
                            <a:schemeClr val="tx2">
                              <a:lumMod val="40000"/>
                              <a:lumOff val="60000"/>
                            </a:schemeClr>
                          </a:solidFill>
                        </a:rPr>
                        <a:t>Becky</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Kelly</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Shelly</a:t>
                      </a:r>
                      <a:endParaRPr lang="en-US" dirty="0">
                        <a:solidFill>
                          <a:schemeClr val="tx2">
                            <a:lumMod val="40000"/>
                            <a:lumOff val="60000"/>
                          </a:schemeClr>
                        </a:solidFill>
                      </a:endParaRPr>
                    </a:p>
                  </a:txBody>
                  <a:tcPr/>
                </a:tc>
              </a:tr>
              <a:tr h="827214">
                <a:tc>
                  <a:txBody>
                    <a:bodyPr/>
                    <a:lstStyle/>
                    <a:p>
                      <a:pPr algn="ctr"/>
                      <a:r>
                        <a:rPr lang="en-US" dirty="0" smtClean="0">
                          <a:solidFill>
                            <a:schemeClr val="tx2">
                              <a:lumMod val="40000"/>
                              <a:lumOff val="60000"/>
                            </a:schemeClr>
                          </a:solidFill>
                        </a:rPr>
                        <a:t>Sarah</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Shannon</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Betsy</a:t>
                      </a:r>
                      <a:endParaRPr lang="en-US" dirty="0">
                        <a:solidFill>
                          <a:schemeClr val="tx2">
                            <a:lumMod val="40000"/>
                            <a:lumOff val="60000"/>
                          </a:schemeClr>
                        </a:solidFill>
                      </a:endParaRPr>
                    </a:p>
                  </a:txBody>
                  <a:tcPr/>
                </a:tc>
              </a:tr>
              <a:tr h="827214">
                <a:tc>
                  <a:txBody>
                    <a:bodyPr/>
                    <a:lstStyle/>
                    <a:p>
                      <a:pPr algn="ctr"/>
                      <a:r>
                        <a:rPr lang="en-US" dirty="0" smtClean="0">
                          <a:solidFill>
                            <a:schemeClr val="tx2">
                              <a:lumMod val="40000"/>
                              <a:lumOff val="60000"/>
                            </a:schemeClr>
                          </a:solidFill>
                        </a:rPr>
                        <a:t>Amy</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Nate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Kristin</a:t>
                      </a:r>
                      <a:endParaRPr lang="en-US" dirty="0">
                        <a:solidFill>
                          <a:schemeClr val="tx2">
                            <a:lumMod val="40000"/>
                            <a:lumOff val="60000"/>
                          </a:schemeClr>
                        </a:solidFill>
                      </a:endParaRPr>
                    </a:p>
                  </a:txBody>
                  <a:tcPr/>
                </a:tc>
              </a:tr>
              <a:tr h="827214">
                <a:tc>
                  <a:txBody>
                    <a:bodyPr/>
                    <a:lstStyle/>
                    <a:p>
                      <a:pPr algn="ctr"/>
                      <a:r>
                        <a:rPr lang="en-US" dirty="0" smtClean="0">
                          <a:solidFill>
                            <a:schemeClr val="tx2">
                              <a:lumMod val="40000"/>
                              <a:lumOff val="60000"/>
                            </a:schemeClr>
                          </a:solidFill>
                        </a:rPr>
                        <a:t>Doug</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Mike</a:t>
                      </a:r>
                      <a:r>
                        <a:rPr lang="en-US" baseline="0" dirty="0" smtClean="0">
                          <a:solidFill>
                            <a:schemeClr val="tx2">
                              <a:lumMod val="40000"/>
                              <a:lumOff val="60000"/>
                            </a:schemeClr>
                          </a:solidFill>
                        </a:rPr>
                        <a:t> </a:t>
                      </a:r>
                      <a:r>
                        <a:rPr lang="en-US" baseline="0" dirty="0" smtClean="0">
                          <a:solidFill>
                            <a:schemeClr val="tx2">
                              <a:lumMod val="40000"/>
                              <a:lumOff val="60000"/>
                            </a:schemeClr>
                          </a:solidFill>
                        </a:rPr>
                        <a:t>H.</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Dawn</a:t>
                      </a:r>
                      <a:endParaRPr lang="en-US" dirty="0">
                        <a:solidFill>
                          <a:schemeClr val="tx2">
                            <a:lumMod val="40000"/>
                            <a:lumOff val="60000"/>
                          </a:schemeClr>
                        </a:solidFill>
                      </a:endParaRPr>
                    </a:p>
                  </a:txBody>
                  <a:tcPr/>
                </a:tc>
              </a:tr>
              <a:tr h="827214">
                <a:tc>
                  <a:txBody>
                    <a:bodyPr/>
                    <a:lstStyle/>
                    <a:p>
                      <a:pPr algn="ctr"/>
                      <a:r>
                        <a:rPr lang="en-US" dirty="0" err="1" smtClean="0">
                          <a:solidFill>
                            <a:schemeClr val="tx2">
                              <a:lumMod val="40000"/>
                              <a:lumOff val="60000"/>
                            </a:schemeClr>
                          </a:solidFill>
                        </a:rPr>
                        <a:t>Ashlie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Michelle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Jennifer S.</a:t>
                      </a:r>
                      <a:endParaRPr lang="en-US" dirty="0">
                        <a:solidFill>
                          <a:schemeClr val="tx2">
                            <a:lumMod val="40000"/>
                            <a:lumOff val="60000"/>
                          </a:schemeClr>
                        </a:solidFill>
                      </a:endParaRPr>
                    </a:p>
                  </a:txBody>
                  <a:tcPr/>
                </a:tc>
              </a:tr>
              <a:tr h="827214">
                <a:tc>
                  <a:txBody>
                    <a:bodyPr/>
                    <a:lstStyle/>
                    <a:p>
                      <a:pPr algn="ctr"/>
                      <a:r>
                        <a:rPr lang="en-US" dirty="0" smtClean="0">
                          <a:solidFill>
                            <a:schemeClr val="tx2">
                              <a:lumMod val="40000"/>
                              <a:lumOff val="60000"/>
                            </a:schemeClr>
                          </a:solidFill>
                        </a:rPr>
                        <a:t>Kristi</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Jen W.</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Mike</a:t>
                      </a:r>
                      <a:r>
                        <a:rPr lang="en-US" baseline="0" dirty="0" smtClean="0">
                          <a:solidFill>
                            <a:schemeClr val="tx2">
                              <a:lumMod val="40000"/>
                              <a:lumOff val="60000"/>
                            </a:schemeClr>
                          </a:solidFill>
                        </a:rPr>
                        <a:t> </a:t>
                      </a:r>
                      <a:r>
                        <a:rPr lang="en-US" baseline="0" dirty="0" smtClean="0">
                          <a:solidFill>
                            <a:schemeClr val="tx2">
                              <a:lumMod val="40000"/>
                              <a:lumOff val="60000"/>
                            </a:schemeClr>
                          </a:solidFill>
                        </a:rPr>
                        <a:t>S.</a:t>
                      </a:r>
                      <a:endParaRPr lang="en-US" dirty="0">
                        <a:solidFill>
                          <a:schemeClr val="tx2">
                            <a:lumMod val="40000"/>
                            <a:lumOff val="60000"/>
                          </a:schemeClr>
                        </a:solidFill>
                      </a:endParaRPr>
                    </a:p>
                  </a:txBody>
                  <a:tcPr/>
                </a:tc>
              </a:tr>
            </a:tbl>
          </a:graphicData>
        </a:graphic>
      </p:graphicFrame>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75731"/>
      </p:ext>
    </p:extLst>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read the Common Core</a:t>
            </a:r>
            <a:endParaRPr lang="en-US" dirty="0"/>
          </a:p>
        </p:txBody>
      </p:sp>
      <p:sp>
        <p:nvSpPr>
          <p:cNvPr id="3" name="Content Placeholder 2"/>
          <p:cNvSpPr>
            <a:spLocks noGrp="1"/>
          </p:cNvSpPr>
          <p:nvPr>
            <p:ph idx="1"/>
          </p:nvPr>
        </p:nvSpPr>
        <p:spPr/>
        <p:txBody>
          <a:bodyPr/>
          <a:lstStyle/>
          <a:p>
            <a:pPr>
              <a:buNone/>
            </a:pPr>
            <a:r>
              <a:rPr lang="en-US" dirty="0" smtClean="0"/>
              <a:t>“Because of the centrality of writing to most forms of inquiry, research standards are prominently included in this strand, though skills important to research are infused throughout the document.”</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Students who are College and Career Ready in Reading, Writing, Speaking, Listening, and Language</a:t>
            </a:r>
            <a:endParaRPr lang="en-US" sz="2800" dirty="0"/>
          </a:p>
        </p:txBody>
      </p:sp>
      <p:sp>
        <p:nvSpPr>
          <p:cNvPr id="3" name="Content Placeholder 2"/>
          <p:cNvSpPr>
            <a:spLocks noGrp="1"/>
          </p:cNvSpPr>
          <p:nvPr>
            <p:ph idx="1"/>
          </p:nvPr>
        </p:nvSpPr>
        <p:spPr/>
        <p:txBody>
          <a:bodyPr/>
          <a:lstStyle/>
          <a:p>
            <a:r>
              <a:rPr lang="en-US" dirty="0" smtClean="0"/>
              <a:t>They value evidence.</a:t>
            </a:r>
          </a:p>
          <a:p>
            <a:r>
              <a:rPr lang="en-US" dirty="0" smtClean="0"/>
              <a:t>They use technology and digital media strategically and capably.</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NAEP Reading Framework</a:t>
            </a:r>
            <a:endParaRPr lang="en-US" dirty="0"/>
          </a:p>
        </p:txBody>
      </p:sp>
      <p:graphicFrame>
        <p:nvGraphicFramePr>
          <p:cNvPr id="4" name="Content Placeholder 3"/>
          <p:cNvGraphicFramePr>
            <a:graphicFrameLocks noGrp="1"/>
          </p:cNvGraphicFramePr>
          <p:nvPr>
            <p:ph idx="1"/>
          </p:nvPr>
        </p:nvGraphicFramePr>
        <p:xfrm>
          <a:off x="457200" y="1600200"/>
          <a:ext cx="8229600" cy="14833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a:r>
                        <a:rPr lang="en-US" dirty="0" smtClean="0"/>
                        <a:t>Grade</a:t>
                      </a:r>
                      <a:endParaRPr lang="en-US" dirty="0"/>
                    </a:p>
                  </a:txBody>
                  <a:tcPr/>
                </a:tc>
                <a:tc>
                  <a:txBody>
                    <a:bodyPr/>
                    <a:lstStyle/>
                    <a:p>
                      <a:pPr algn="ctr"/>
                      <a:r>
                        <a:rPr lang="en-US" dirty="0" smtClean="0"/>
                        <a:t>Literary</a:t>
                      </a:r>
                      <a:endParaRPr lang="en-US" dirty="0"/>
                    </a:p>
                  </a:txBody>
                  <a:tcPr/>
                </a:tc>
                <a:tc>
                  <a:txBody>
                    <a:bodyPr/>
                    <a:lstStyle/>
                    <a:p>
                      <a:pPr algn="ctr"/>
                      <a:r>
                        <a:rPr lang="en-US" dirty="0" smtClean="0"/>
                        <a:t>Instructional</a:t>
                      </a:r>
                      <a:endParaRPr lang="en-US" dirty="0"/>
                    </a:p>
                  </a:txBody>
                  <a:tcPr/>
                </a:tc>
              </a:tr>
              <a:tr h="370840">
                <a:tc>
                  <a:txBody>
                    <a:bodyPr/>
                    <a:lstStyle/>
                    <a:p>
                      <a:pPr algn="ctr"/>
                      <a:r>
                        <a:rPr lang="en-US" dirty="0" smtClean="0"/>
                        <a:t>4</a:t>
                      </a:r>
                      <a:endParaRPr lang="en-US" dirty="0"/>
                    </a:p>
                  </a:txBody>
                  <a:tcPr/>
                </a:tc>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r>
              <a:tr h="370840">
                <a:tc>
                  <a:txBody>
                    <a:bodyPr/>
                    <a:lstStyle/>
                    <a:p>
                      <a:pPr algn="ctr"/>
                      <a:r>
                        <a:rPr lang="en-US" dirty="0" smtClean="0"/>
                        <a:t>8</a:t>
                      </a:r>
                      <a:endParaRPr lang="en-US" dirty="0"/>
                    </a:p>
                  </a:txBody>
                  <a:tcPr/>
                </a:tc>
                <a:tc>
                  <a:txBody>
                    <a:bodyPr/>
                    <a:lstStyle/>
                    <a:p>
                      <a:pPr algn="ctr"/>
                      <a:r>
                        <a:rPr lang="en-US" dirty="0" smtClean="0"/>
                        <a:t>%45</a:t>
                      </a:r>
                      <a:endParaRPr lang="en-US" dirty="0"/>
                    </a:p>
                  </a:txBody>
                  <a:tcPr/>
                </a:tc>
                <a:tc>
                  <a:txBody>
                    <a:bodyPr/>
                    <a:lstStyle/>
                    <a:p>
                      <a:pPr algn="ctr"/>
                      <a:r>
                        <a:rPr lang="en-US" dirty="0" smtClean="0"/>
                        <a:t>%55</a:t>
                      </a:r>
                      <a:endParaRPr lang="en-US" dirty="0"/>
                    </a:p>
                  </a:txBody>
                  <a:tcPr/>
                </a:tc>
              </a:tr>
              <a:tr h="370840">
                <a:tc>
                  <a:txBody>
                    <a:bodyPr/>
                    <a:lstStyle/>
                    <a:p>
                      <a:pPr algn="ctr"/>
                      <a:r>
                        <a:rPr lang="en-US" dirty="0" smtClean="0"/>
                        <a:t>12</a:t>
                      </a:r>
                      <a:endParaRPr lang="en-US" dirty="0"/>
                    </a:p>
                  </a:txBody>
                  <a:tcPr/>
                </a:tc>
                <a:tc>
                  <a:txBody>
                    <a:bodyPr/>
                    <a:lstStyle/>
                    <a:p>
                      <a:pPr algn="ctr"/>
                      <a:r>
                        <a:rPr lang="en-US" dirty="0" smtClean="0"/>
                        <a:t>%30</a:t>
                      </a:r>
                      <a:endParaRPr lang="en-US" dirty="0"/>
                    </a:p>
                  </a:txBody>
                  <a:tcPr/>
                </a:tc>
                <a:tc>
                  <a:txBody>
                    <a:bodyPr/>
                    <a:lstStyle/>
                    <a:p>
                      <a:pPr algn="ctr"/>
                      <a:r>
                        <a:rPr lang="en-US" dirty="0" smtClean="0"/>
                        <a:t>%70</a:t>
                      </a:r>
                      <a:endParaRPr lang="en-US" dirty="0"/>
                    </a:p>
                  </a:txBody>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3960" y="25158"/>
            <a:ext cx="7682700" cy="1131550"/>
          </a:xfrm>
        </p:spPr>
        <p:txBody>
          <a:bodyPr>
            <a:normAutofit fontScale="90000"/>
          </a:bodyPr>
          <a:lstStyle/>
          <a:p>
            <a:r>
              <a:rPr lang="en-US" dirty="0" smtClean="0"/>
              <a:t>Common Core Standards</a:t>
            </a:r>
            <a:br>
              <a:rPr lang="en-US" dirty="0" smtClean="0"/>
            </a:br>
            <a:r>
              <a:rPr lang="en-US" sz="2000" dirty="0" smtClean="0"/>
              <a:t>Reading Standards for </a:t>
            </a:r>
            <a:r>
              <a:rPr lang="en-US" sz="2000" dirty="0" smtClean="0"/>
              <a:t>Informational </a:t>
            </a:r>
            <a:r>
              <a:rPr lang="en-US" sz="2000" dirty="0" smtClean="0"/>
              <a:t>Text K5</a:t>
            </a:r>
            <a:br>
              <a:rPr lang="en-US" sz="2000" dirty="0" smtClean="0"/>
            </a:br>
            <a:r>
              <a:rPr lang="en-US" sz="2000" dirty="0" smtClean="0"/>
              <a:t>Number 7</a:t>
            </a:r>
            <a:endParaRPr lang="en-US" dirty="0"/>
          </a:p>
        </p:txBody>
      </p:sp>
      <p:sp>
        <p:nvSpPr>
          <p:cNvPr id="3" name="Content Placeholder 2"/>
          <p:cNvSpPr>
            <a:spLocks noGrp="1"/>
          </p:cNvSpPr>
          <p:nvPr>
            <p:ph idx="1"/>
          </p:nvPr>
        </p:nvSpPr>
        <p:spPr>
          <a:xfrm>
            <a:off x="457200" y="1287692"/>
            <a:ext cx="8417128" cy="5269391"/>
          </a:xfrm>
        </p:spPr>
        <p:txBody>
          <a:bodyPr>
            <a:normAutofit fontScale="85000" lnSpcReduction="10000"/>
          </a:bodyPr>
          <a:lstStyle/>
          <a:p>
            <a:r>
              <a:rPr lang="en-US" dirty="0" smtClean="0"/>
              <a:t>3</a:t>
            </a:r>
            <a:r>
              <a:rPr lang="en-US" baseline="30000" dirty="0" smtClean="0"/>
              <a:t>rd</a:t>
            </a:r>
            <a:r>
              <a:rPr lang="en-US" dirty="0" smtClean="0"/>
              <a:t> Grade. Use information gained from illustrations (e.g., maps, photographs) and the words in a text to demonstrate understanding of the text (e.g., where, when, why, and how key events occur). </a:t>
            </a:r>
          </a:p>
          <a:p>
            <a:r>
              <a:rPr lang="en-US" dirty="0" smtClean="0"/>
              <a:t>4</a:t>
            </a:r>
            <a:r>
              <a:rPr lang="en-US" baseline="30000" dirty="0" smtClean="0"/>
              <a:t>th</a:t>
            </a:r>
            <a:r>
              <a:rPr lang="en-US" dirty="0" smtClean="0"/>
              <a:t> Grade . Interpret information presented visually, orally, or quantitatively (e.g., in charts, graphs, diagrams, time lines, animations, or interactive elements on Web pages) and explain how the information contributes to an understanding of the text in which it appears.</a:t>
            </a:r>
          </a:p>
          <a:p>
            <a:r>
              <a:rPr lang="en-US" dirty="0" smtClean="0"/>
              <a:t>5</a:t>
            </a:r>
            <a:r>
              <a:rPr lang="en-US" baseline="30000" dirty="0" smtClean="0"/>
              <a:t>th</a:t>
            </a:r>
            <a:r>
              <a:rPr lang="en-US" dirty="0" smtClean="0"/>
              <a:t> Grade. Draw on information from multiple print or digital sources, demonstrating the ability to locate an answer to a question quickly or to solve a problem efficiently. </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3960" y="25158"/>
            <a:ext cx="7682700" cy="1131550"/>
          </a:xfrm>
        </p:spPr>
        <p:txBody>
          <a:bodyPr>
            <a:normAutofit fontScale="90000"/>
          </a:bodyPr>
          <a:lstStyle/>
          <a:p>
            <a:r>
              <a:rPr lang="en-US" dirty="0" smtClean="0"/>
              <a:t>Common Core Standards</a:t>
            </a:r>
            <a:br>
              <a:rPr lang="en-US" dirty="0" smtClean="0"/>
            </a:br>
            <a:r>
              <a:rPr lang="en-US" sz="2000" dirty="0" smtClean="0"/>
              <a:t>Reading Standards for </a:t>
            </a:r>
            <a:r>
              <a:rPr lang="en-US" sz="2000" dirty="0" smtClean="0"/>
              <a:t>Informational </a:t>
            </a:r>
            <a:r>
              <a:rPr lang="en-US" sz="2000" dirty="0" smtClean="0"/>
              <a:t>Text 6-12 </a:t>
            </a:r>
            <a:br>
              <a:rPr lang="en-US" sz="2000" dirty="0" smtClean="0"/>
            </a:br>
            <a:r>
              <a:rPr lang="en-US" sz="2000" dirty="0" smtClean="0"/>
              <a:t>Number 7</a:t>
            </a:r>
            <a:endParaRPr lang="en-US" dirty="0"/>
          </a:p>
        </p:txBody>
      </p:sp>
      <p:sp>
        <p:nvSpPr>
          <p:cNvPr id="3" name="Content Placeholder 2"/>
          <p:cNvSpPr>
            <a:spLocks noGrp="1"/>
          </p:cNvSpPr>
          <p:nvPr>
            <p:ph idx="1"/>
          </p:nvPr>
        </p:nvSpPr>
        <p:spPr>
          <a:xfrm>
            <a:off x="457200" y="1287692"/>
            <a:ext cx="8417128" cy="5269391"/>
          </a:xfrm>
        </p:spPr>
        <p:txBody>
          <a:bodyPr>
            <a:normAutofit fontScale="92500" lnSpcReduction="20000"/>
          </a:bodyPr>
          <a:lstStyle/>
          <a:p>
            <a:r>
              <a:rPr lang="en-US" dirty="0" smtClean="0"/>
              <a:t>6</a:t>
            </a:r>
            <a:r>
              <a:rPr lang="en-US" baseline="30000" dirty="0" smtClean="0"/>
              <a:t>th</a:t>
            </a:r>
            <a:r>
              <a:rPr lang="en-US" dirty="0" smtClean="0"/>
              <a:t> Grade: Integrate information presented in different media or formats (e.g., visually, quantitatively) as well as in words to develop a coherent understanding of a topic or issue. </a:t>
            </a:r>
          </a:p>
          <a:p>
            <a:r>
              <a:rPr lang="en-US" dirty="0" smtClean="0"/>
              <a:t>7</a:t>
            </a:r>
            <a:r>
              <a:rPr lang="en-US" baseline="30000" dirty="0" smtClean="0"/>
              <a:t>th</a:t>
            </a:r>
            <a:r>
              <a:rPr lang="en-US" dirty="0" smtClean="0"/>
              <a:t> Grade: Compare and contrast a text to an audio, video, or multimedia version of the text, analyzing each medium’s portrayal of the subject (e.g., how the delivery of a speech affects the impact of the words). </a:t>
            </a:r>
          </a:p>
          <a:p>
            <a:r>
              <a:rPr lang="en-US" dirty="0" smtClean="0"/>
              <a:t>8</a:t>
            </a:r>
            <a:r>
              <a:rPr lang="en-US" baseline="30000" dirty="0" smtClean="0"/>
              <a:t>th</a:t>
            </a:r>
            <a:r>
              <a:rPr lang="en-US" dirty="0" smtClean="0"/>
              <a:t> Grade: Evaluate the advantages and disadvantages of using different mediums (e.g., print or digital text, video, multimedia) to present a particular topic or idea. </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3960" y="25158"/>
            <a:ext cx="7682700" cy="1131550"/>
          </a:xfrm>
        </p:spPr>
        <p:txBody>
          <a:bodyPr>
            <a:normAutofit fontScale="90000"/>
          </a:bodyPr>
          <a:lstStyle/>
          <a:p>
            <a:r>
              <a:rPr lang="en-US" dirty="0" smtClean="0"/>
              <a:t>Common Core Standards</a:t>
            </a:r>
            <a:br>
              <a:rPr lang="en-US" dirty="0" smtClean="0"/>
            </a:br>
            <a:r>
              <a:rPr lang="en-US" sz="2000" dirty="0" smtClean="0"/>
              <a:t>Reading Standards for </a:t>
            </a:r>
            <a:r>
              <a:rPr lang="en-US" sz="2000" dirty="0" smtClean="0"/>
              <a:t>Informational </a:t>
            </a:r>
            <a:r>
              <a:rPr lang="en-US" sz="2000" dirty="0" smtClean="0"/>
              <a:t>Text 6-12</a:t>
            </a:r>
            <a:br>
              <a:rPr lang="en-US" sz="2000" dirty="0" smtClean="0"/>
            </a:br>
            <a:r>
              <a:rPr lang="en-US" sz="2000" dirty="0" smtClean="0"/>
              <a:t>Number 7</a:t>
            </a:r>
            <a:endParaRPr lang="en-US" dirty="0"/>
          </a:p>
        </p:txBody>
      </p:sp>
      <p:sp>
        <p:nvSpPr>
          <p:cNvPr id="3" name="Content Placeholder 2"/>
          <p:cNvSpPr>
            <a:spLocks noGrp="1"/>
          </p:cNvSpPr>
          <p:nvPr>
            <p:ph idx="1"/>
          </p:nvPr>
        </p:nvSpPr>
        <p:spPr>
          <a:xfrm>
            <a:off x="457200" y="1287692"/>
            <a:ext cx="8417128" cy="5269391"/>
          </a:xfrm>
        </p:spPr>
        <p:txBody>
          <a:bodyPr>
            <a:normAutofit/>
          </a:bodyPr>
          <a:lstStyle/>
          <a:p>
            <a:r>
              <a:rPr lang="en-US" dirty="0" smtClean="0"/>
              <a:t>Grades 9-10 Analyze various accounts of a subject told in different mediums (e.g., a person’s life story in both print and multimedia), determining which details are emphasized in each account. </a:t>
            </a:r>
          </a:p>
          <a:p>
            <a:r>
              <a:rPr lang="en-US" dirty="0" smtClean="0"/>
              <a:t>Grades 11-12 Integrate and evaluate multiple sources of information presented in different media or formats (e.g., visually, quantitatively) as well as in words in order to address a question or solve a problem.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 Standards</a:t>
            </a:r>
            <a:br>
              <a:rPr lang="en-US" dirty="0" smtClean="0"/>
            </a:br>
            <a:r>
              <a:rPr lang="en-US" sz="2222" dirty="0" smtClean="0"/>
              <a:t>Reading Standards for Informational text K-5 </a:t>
            </a:r>
            <a:br>
              <a:rPr lang="en-US" sz="2222" dirty="0" smtClean="0"/>
            </a:br>
            <a:r>
              <a:rPr lang="en-US" sz="2222" dirty="0" smtClean="0"/>
              <a:t>Number 9</a:t>
            </a:r>
            <a:endParaRPr lang="en-US" sz="2222" dirty="0"/>
          </a:p>
        </p:txBody>
      </p:sp>
      <p:sp>
        <p:nvSpPr>
          <p:cNvPr id="3" name="Content Placeholder 2"/>
          <p:cNvSpPr>
            <a:spLocks noGrp="1"/>
          </p:cNvSpPr>
          <p:nvPr>
            <p:ph idx="1"/>
          </p:nvPr>
        </p:nvSpPr>
        <p:spPr/>
        <p:txBody>
          <a:bodyPr>
            <a:normAutofit lnSpcReduction="10000"/>
          </a:bodyPr>
          <a:lstStyle/>
          <a:p>
            <a:r>
              <a:rPr lang="en-US" dirty="0" smtClean="0"/>
              <a:t> 3</a:t>
            </a:r>
            <a:r>
              <a:rPr lang="en-US" baseline="30000" dirty="0" smtClean="0"/>
              <a:t>rd</a:t>
            </a:r>
            <a:r>
              <a:rPr lang="en-US" dirty="0" smtClean="0"/>
              <a:t> Grade Compare and contrast the most important points and key details presented in two texts on the same topic. </a:t>
            </a:r>
          </a:p>
          <a:p>
            <a:r>
              <a:rPr lang="en-US" dirty="0" smtClean="0"/>
              <a:t>4</a:t>
            </a:r>
            <a:r>
              <a:rPr lang="en-US" baseline="30000" dirty="0" smtClean="0"/>
              <a:t>th</a:t>
            </a:r>
            <a:r>
              <a:rPr lang="en-US" dirty="0" smtClean="0"/>
              <a:t> Grade Integrate information from two texts on the same topic in order to write or speak about the subject knowledgeably.</a:t>
            </a:r>
          </a:p>
          <a:p>
            <a:r>
              <a:rPr lang="en-US" dirty="0" smtClean="0"/>
              <a:t> 5</a:t>
            </a:r>
            <a:r>
              <a:rPr lang="en-US" baseline="30000" dirty="0" smtClean="0"/>
              <a:t>th</a:t>
            </a:r>
            <a:r>
              <a:rPr lang="en-US" dirty="0" smtClean="0"/>
              <a:t> Grade Integrate information from several texts on the same topic in order to write or speak about the subject knowledgeably.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 Standards</a:t>
            </a:r>
            <a:br>
              <a:rPr lang="en-US" dirty="0" smtClean="0"/>
            </a:br>
            <a:r>
              <a:rPr lang="en-US" sz="2222" dirty="0" smtClean="0"/>
              <a:t>Reading Standards for Informational text 6-12 </a:t>
            </a:r>
            <a:br>
              <a:rPr lang="en-US" sz="2222" dirty="0" smtClean="0"/>
            </a:br>
            <a:r>
              <a:rPr lang="en-US" sz="2222" dirty="0" smtClean="0"/>
              <a:t>Number 9</a:t>
            </a:r>
            <a:endParaRPr lang="en-US" sz="2222" dirty="0"/>
          </a:p>
        </p:txBody>
      </p:sp>
      <p:sp>
        <p:nvSpPr>
          <p:cNvPr id="3" name="Content Placeholder 2"/>
          <p:cNvSpPr>
            <a:spLocks noGrp="1"/>
          </p:cNvSpPr>
          <p:nvPr>
            <p:ph idx="1"/>
          </p:nvPr>
        </p:nvSpPr>
        <p:spPr>
          <a:xfrm>
            <a:off x="0" y="1600200"/>
            <a:ext cx="9144000" cy="4886408"/>
          </a:xfrm>
        </p:spPr>
        <p:txBody>
          <a:bodyPr>
            <a:normAutofit fontScale="92500" lnSpcReduction="20000"/>
          </a:bodyPr>
          <a:lstStyle/>
          <a:p>
            <a:r>
              <a:rPr lang="en-US" dirty="0" smtClean="0"/>
              <a:t>6</a:t>
            </a:r>
            <a:r>
              <a:rPr lang="en-US" baseline="30000" dirty="0" smtClean="0"/>
              <a:t>th</a:t>
            </a:r>
            <a:r>
              <a:rPr lang="en-US" dirty="0" smtClean="0"/>
              <a:t> Grade: Compare and contrast one author’s presentation of events with that of another (e.g., a memoir written by and a biography on the same person). </a:t>
            </a:r>
          </a:p>
          <a:p>
            <a:r>
              <a:rPr lang="en-US" dirty="0" smtClean="0"/>
              <a:t>7</a:t>
            </a:r>
            <a:r>
              <a:rPr lang="en-US" baseline="30000" dirty="0" smtClean="0"/>
              <a:t>th</a:t>
            </a:r>
            <a:r>
              <a:rPr lang="en-US" dirty="0" smtClean="0"/>
              <a:t> Grade: Analyze how two or more authors writing about the same topic shape their presentations of key information by emphasizing different evidence or advancing different interpretations of facts.  </a:t>
            </a:r>
          </a:p>
          <a:p>
            <a:r>
              <a:rPr lang="en-US" dirty="0" smtClean="0"/>
              <a:t>8</a:t>
            </a:r>
            <a:r>
              <a:rPr lang="en-US" baseline="30000" dirty="0" smtClean="0"/>
              <a:t>th</a:t>
            </a:r>
            <a:r>
              <a:rPr lang="en-US" dirty="0" smtClean="0"/>
              <a:t> Grade: Analyze a case in which two or more texts provide conflicting information on the same topic and identify where the texts disagree on matters of fact or interpretation. </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 Standards</a:t>
            </a:r>
            <a:br>
              <a:rPr lang="en-US" dirty="0" smtClean="0"/>
            </a:br>
            <a:r>
              <a:rPr lang="en-US" sz="2222" dirty="0" smtClean="0"/>
              <a:t>Writing Standards for Informational text K-5</a:t>
            </a:r>
            <a:br>
              <a:rPr lang="en-US" sz="2222" dirty="0" smtClean="0"/>
            </a:br>
            <a:r>
              <a:rPr lang="en-US" sz="2222" dirty="0" smtClean="0"/>
              <a:t>Number 7</a:t>
            </a:r>
            <a:endParaRPr lang="en-US" sz="2222" dirty="0"/>
          </a:p>
        </p:txBody>
      </p:sp>
      <p:sp>
        <p:nvSpPr>
          <p:cNvPr id="3" name="Content Placeholder 2"/>
          <p:cNvSpPr>
            <a:spLocks noGrp="1"/>
          </p:cNvSpPr>
          <p:nvPr>
            <p:ph idx="1"/>
          </p:nvPr>
        </p:nvSpPr>
        <p:spPr>
          <a:xfrm>
            <a:off x="0" y="1600200"/>
            <a:ext cx="9144000" cy="5257800"/>
          </a:xfrm>
        </p:spPr>
        <p:txBody>
          <a:bodyPr>
            <a:normAutofit/>
          </a:bodyPr>
          <a:lstStyle/>
          <a:p>
            <a:r>
              <a:rPr lang="en-US" dirty="0" smtClean="0"/>
              <a:t>3</a:t>
            </a:r>
            <a:r>
              <a:rPr lang="en-US" baseline="30000" dirty="0" smtClean="0"/>
              <a:t>rd</a:t>
            </a:r>
            <a:r>
              <a:rPr lang="en-US" dirty="0" smtClean="0"/>
              <a:t> Grade: Conduct short research projects that build knowledge about a topic. </a:t>
            </a:r>
          </a:p>
          <a:p>
            <a:r>
              <a:rPr lang="en-US" dirty="0" smtClean="0"/>
              <a:t>4</a:t>
            </a:r>
            <a:r>
              <a:rPr lang="en-US" baseline="30000" dirty="0" smtClean="0"/>
              <a:t>th</a:t>
            </a:r>
            <a:r>
              <a:rPr lang="en-US" dirty="0" smtClean="0"/>
              <a:t> Grade: Conduct short research projects that build knowledge through investigation of different aspects of a topic. </a:t>
            </a:r>
          </a:p>
          <a:p>
            <a:r>
              <a:rPr lang="en-US" dirty="0" smtClean="0"/>
              <a:t>5</a:t>
            </a:r>
            <a:r>
              <a:rPr lang="en-US" baseline="30000" dirty="0" smtClean="0"/>
              <a:t>th</a:t>
            </a:r>
            <a:r>
              <a:rPr lang="en-US" dirty="0" smtClean="0"/>
              <a:t> Grade: Conduct short research projects that use several sources to build knowledge through investigation of different aspects of a topic. </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878"/>
            <a:ext cx="8229600" cy="1143000"/>
          </a:xfrm>
        </p:spPr>
        <p:txBody>
          <a:bodyPr>
            <a:normAutofit fontScale="90000"/>
          </a:bodyPr>
          <a:lstStyle/>
          <a:p>
            <a:r>
              <a:rPr lang="en-US" dirty="0" smtClean="0"/>
              <a:t>Common Core Standards</a:t>
            </a:r>
            <a:br>
              <a:rPr lang="en-US" dirty="0" smtClean="0"/>
            </a:br>
            <a:r>
              <a:rPr lang="en-US" sz="2222" dirty="0" smtClean="0"/>
              <a:t>Writing Standards for Informational text K-5</a:t>
            </a:r>
            <a:br>
              <a:rPr lang="en-US" sz="2222" dirty="0" smtClean="0"/>
            </a:br>
            <a:r>
              <a:rPr lang="en-US" sz="2222" dirty="0" smtClean="0"/>
              <a:t>Number 8</a:t>
            </a:r>
            <a:endParaRPr lang="en-US" sz="2222" dirty="0"/>
          </a:p>
        </p:txBody>
      </p:sp>
      <p:sp>
        <p:nvSpPr>
          <p:cNvPr id="3" name="Content Placeholder 2"/>
          <p:cNvSpPr>
            <a:spLocks noGrp="1"/>
          </p:cNvSpPr>
          <p:nvPr>
            <p:ph idx="1"/>
          </p:nvPr>
        </p:nvSpPr>
        <p:spPr>
          <a:xfrm>
            <a:off x="0" y="1258878"/>
            <a:ext cx="9144000" cy="5599122"/>
          </a:xfrm>
        </p:spPr>
        <p:txBody>
          <a:bodyPr>
            <a:normAutofit fontScale="92500" lnSpcReduction="10000"/>
          </a:bodyPr>
          <a:lstStyle/>
          <a:p>
            <a:r>
              <a:rPr lang="en-US" dirty="0" smtClean="0"/>
              <a:t>3</a:t>
            </a:r>
            <a:r>
              <a:rPr lang="en-US" baseline="30000" dirty="0" smtClean="0"/>
              <a:t>rd</a:t>
            </a:r>
            <a:r>
              <a:rPr lang="en-US" dirty="0" smtClean="0"/>
              <a:t> Grade: Recall information from experiences or gather information from print and digital sources; take brief notes on sources and sort evidence into provided categories. </a:t>
            </a:r>
          </a:p>
          <a:p>
            <a:r>
              <a:rPr lang="en-US" dirty="0" smtClean="0"/>
              <a:t>4</a:t>
            </a:r>
            <a:r>
              <a:rPr lang="en-US" baseline="30000" dirty="0" smtClean="0"/>
              <a:t>th</a:t>
            </a:r>
            <a:r>
              <a:rPr lang="en-US" dirty="0" smtClean="0"/>
              <a:t> Grade: Recall relevant information from experiences or gather relevant information from print and digital sources; take notes and categorize information, and provide a list of sources. </a:t>
            </a:r>
          </a:p>
          <a:p>
            <a:r>
              <a:rPr lang="en-US" dirty="0" smtClean="0"/>
              <a:t>5</a:t>
            </a:r>
            <a:r>
              <a:rPr lang="en-US" baseline="30000" dirty="0" smtClean="0"/>
              <a:t>th</a:t>
            </a:r>
            <a:r>
              <a:rPr lang="en-US" dirty="0" smtClean="0"/>
              <a:t> Grade: Recall relevant information from experiences or gather relevant information from print and digital sources; summarize or paraphrase information in notes and finished work, and provide a list of sources.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00013"/>
            <a:ext cx="8229600" cy="420687"/>
          </a:xfrm>
        </p:spPr>
        <p:txBody>
          <a:bodyPr>
            <a:normAutofit/>
          </a:bodyPr>
          <a:lstStyle/>
          <a:p>
            <a:r>
              <a:rPr lang="en-US" sz="2000" dirty="0" smtClean="0">
                <a:solidFill>
                  <a:schemeClr val="bg1"/>
                </a:solidFill>
              </a:rPr>
              <a:t>Question of the week</a:t>
            </a:r>
            <a:endParaRPr lang="en-US" sz="2000" dirty="0">
              <a:solidFill>
                <a:schemeClr val="bg1"/>
              </a:solidFill>
            </a:endParaRPr>
          </a:p>
        </p:txBody>
      </p:sp>
      <p:graphicFrame>
        <p:nvGraphicFramePr>
          <p:cNvPr id="9" name="Content Placeholder 8"/>
          <p:cNvGraphicFramePr>
            <a:graphicFrameLocks noGrp="1"/>
          </p:cNvGraphicFramePr>
          <p:nvPr>
            <p:ph idx="1"/>
          </p:nvPr>
        </p:nvGraphicFramePr>
        <p:xfrm>
          <a:off x="355600" y="114299"/>
          <a:ext cx="8509000" cy="6632943"/>
        </p:xfrm>
        <a:graphic>
          <a:graphicData uri="http://schemas.openxmlformats.org/drawingml/2006/table">
            <a:tbl>
              <a:tblPr firstRow="1" bandRow="1">
                <a:tableStyleId>{D7AC3CCA-C797-4891-BE02-D94E43425B78}</a:tableStyleId>
              </a:tblPr>
              <a:tblGrid>
                <a:gridCol w="1234332"/>
                <a:gridCol w="7274668"/>
              </a:tblGrid>
              <a:tr h="281881">
                <a:tc>
                  <a:txBody>
                    <a:bodyPr/>
                    <a:lstStyle/>
                    <a:p>
                      <a:pPr algn="ctr"/>
                      <a:r>
                        <a:rPr lang="en-US" b="0" dirty="0" smtClean="0">
                          <a:solidFill>
                            <a:schemeClr val="tx1"/>
                          </a:solidFill>
                        </a:rPr>
                        <a:t>Becky</a:t>
                      </a:r>
                      <a:endParaRPr lang="en-US" b="0"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Sarah</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Amy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Doug</a:t>
                      </a:r>
                      <a:endParaRPr lang="en-US" dirty="0">
                        <a:solidFill>
                          <a:schemeClr val="tx1"/>
                        </a:solidFill>
                      </a:endParaRPr>
                    </a:p>
                  </a:txBody>
                  <a:tcPr/>
                </a:tc>
                <a:tc>
                  <a:txBody>
                    <a:bodyPr/>
                    <a:lstStyle/>
                    <a:p>
                      <a:endParaRPr lang="en-US"/>
                    </a:p>
                  </a:txBody>
                  <a:tcPr/>
                </a:tc>
              </a:tr>
              <a:tr h="281881">
                <a:tc>
                  <a:txBody>
                    <a:bodyPr/>
                    <a:lstStyle/>
                    <a:p>
                      <a:pPr algn="ctr"/>
                      <a:r>
                        <a:rPr lang="en-US" dirty="0" err="1" smtClean="0">
                          <a:solidFill>
                            <a:schemeClr val="tx1"/>
                          </a:solidFill>
                        </a:rPr>
                        <a:t>Ashlie</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rgbClr val="000000"/>
                          </a:solidFill>
                        </a:rPr>
                        <a:t>Kelly</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Shannon</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Nate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Mike</a:t>
                      </a:r>
                      <a:r>
                        <a:rPr lang="en-US" baseline="0" dirty="0" smtClean="0">
                          <a:solidFill>
                            <a:srgbClr val="000000"/>
                          </a:solidFill>
                        </a:rPr>
                        <a:t> H.</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Michelle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Jen W.</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chemeClr val="tx1"/>
                          </a:solidFill>
                        </a:rPr>
                        <a:t>Shelly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Betsy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Kristin</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Dawn</a:t>
                      </a:r>
                      <a:endParaRPr lang="en-US" dirty="0">
                        <a:solidFill>
                          <a:schemeClr val="tx1"/>
                        </a:solidFill>
                      </a:endParaRPr>
                    </a:p>
                  </a:txBody>
                  <a:tcPr/>
                </a:tc>
                <a:tc>
                  <a:txBody>
                    <a:bodyPr/>
                    <a:lstStyle/>
                    <a:p>
                      <a:endParaRPr lang="en-US"/>
                    </a:p>
                  </a:txBody>
                  <a:tcPr/>
                </a:tc>
              </a:tr>
              <a:tr h="415023">
                <a:tc>
                  <a:txBody>
                    <a:bodyPr/>
                    <a:lstStyle/>
                    <a:p>
                      <a:pPr algn="ctr"/>
                      <a:r>
                        <a:rPr lang="en-US" dirty="0" smtClean="0">
                          <a:solidFill>
                            <a:schemeClr val="tx1"/>
                          </a:solidFill>
                        </a:rPr>
                        <a:t>Jennifer S.</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Kristi</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Mike S.</a:t>
                      </a:r>
                      <a:endParaRPr lang="en-US" dirty="0">
                        <a:solidFill>
                          <a:schemeClr val="tx1"/>
                        </a:solidFill>
                      </a:endParaRPr>
                    </a:p>
                  </a:txBody>
                  <a:tcPr/>
                </a:tc>
                <a:tc>
                  <a:txBody>
                    <a:bodyPr/>
                    <a:lstStyle/>
                    <a:p>
                      <a:endParaRPr lang="en-US"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62502504"/>
      </p:ext>
    </p:extLst>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 Standards</a:t>
            </a:r>
            <a:br>
              <a:rPr lang="en-US" dirty="0" smtClean="0"/>
            </a:br>
            <a:r>
              <a:rPr lang="en-US" sz="2222" dirty="0" smtClean="0"/>
              <a:t>Writing Standards for Informational text 6-12 </a:t>
            </a:r>
            <a:br>
              <a:rPr lang="en-US" sz="2222" dirty="0" smtClean="0"/>
            </a:br>
            <a:r>
              <a:rPr lang="en-US" sz="2222" dirty="0" smtClean="0"/>
              <a:t>Number 7</a:t>
            </a:r>
            <a:endParaRPr lang="en-US" sz="2222" dirty="0"/>
          </a:p>
        </p:txBody>
      </p:sp>
      <p:sp>
        <p:nvSpPr>
          <p:cNvPr id="3" name="Content Placeholder 2"/>
          <p:cNvSpPr>
            <a:spLocks noGrp="1"/>
          </p:cNvSpPr>
          <p:nvPr>
            <p:ph idx="1"/>
          </p:nvPr>
        </p:nvSpPr>
        <p:spPr>
          <a:xfrm>
            <a:off x="0" y="1600200"/>
            <a:ext cx="9144000" cy="5257800"/>
          </a:xfrm>
        </p:spPr>
        <p:txBody>
          <a:bodyPr>
            <a:normAutofit fontScale="92500" lnSpcReduction="10000"/>
          </a:bodyPr>
          <a:lstStyle/>
          <a:p>
            <a:r>
              <a:rPr lang="en-US" dirty="0" smtClean="0"/>
              <a:t>6</a:t>
            </a:r>
            <a:r>
              <a:rPr lang="en-US" baseline="30000" dirty="0" smtClean="0"/>
              <a:t>th</a:t>
            </a:r>
            <a:r>
              <a:rPr lang="en-US" dirty="0" smtClean="0"/>
              <a:t> Grade: Conduct short research projects to answer a question, drawing on several sources and refocusing the inquiry when appropriate. </a:t>
            </a:r>
          </a:p>
          <a:p>
            <a:r>
              <a:rPr lang="en-US" dirty="0" smtClean="0"/>
              <a:t>7</a:t>
            </a:r>
            <a:r>
              <a:rPr lang="en-US" baseline="30000" dirty="0" smtClean="0"/>
              <a:t>th</a:t>
            </a:r>
            <a:r>
              <a:rPr lang="en-US" dirty="0" smtClean="0"/>
              <a:t> Grade: Conduct short research projects to answer a question, drawing on several sources and generating additional related, focused questions for further research and investigation. </a:t>
            </a:r>
          </a:p>
          <a:p>
            <a:r>
              <a:rPr lang="en-US" dirty="0" smtClean="0"/>
              <a:t>8</a:t>
            </a:r>
            <a:r>
              <a:rPr lang="en-US" baseline="30000" dirty="0" smtClean="0"/>
              <a:t>th</a:t>
            </a:r>
            <a:r>
              <a:rPr lang="en-US" dirty="0" smtClean="0"/>
              <a:t> Grade: Conduct short research projects to answer a question (including a self-generated question), drawing on several sources and generating additional related, focused questions that allow for multiple avenues of exploration. </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198"/>
            <a:ext cx="8229600" cy="1143000"/>
          </a:xfrm>
        </p:spPr>
        <p:txBody>
          <a:bodyPr>
            <a:normAutofit fontScale="90000"/>
          </a:bodyPr>
          <a:lstStyle/>
          <a:p>
            <a:r>
              <a:rPr lang="en-US" dirty="0" smtClean="0"/>
              <a:t>Common Core Standards</a:t>
            </a:r>
            <a:br>
              <a:rPr lang="en-US" dirty="0" smtClean="0"/>
            </a:br>
            <a:r>
              <a:rPr lang="en-US" sz="2222" dirty="0" smtClean="0"/>
              <a:t>Writing Standards for Informational text 6-12 </a:t>
            </a:r>
            <a:br>
              <a:rPr lang="en-US" sz="2222" dirty="0" smtClean="0"/>
            </a:br>
            <a:r>
              <a:rPr lang="en-US" sz="2222" dirty="0" smtClean="0"/>
              <a:t>Number 8</a:t>
            </a:r>
            <a:endParaRPr lang="en-US" sz="2222" dirty="0"/>
          </a:p>
        </p:txBody>
      </p:sp>
      <p:sp>
        <p:nvSpPr>
          <p:cNvPr id="3" name="Content Placeholder 2"/>
          <p:cNvSpPr>
            <a:spLocks noGrp="1"/>
          </p:cNvSpPr>
          <p:nvPr>
            <p:ph idx="1"/>
          </p:nvPr>
        </p:nvSpPr>
        <p:spPr>
          <a:xfrm>
            <a:off x="0" y="1258878"/>
            <a:ext cx="9144000" cy="5621802"/>
          </a:xfrm>
        </p:spPr>
        <p:txBody>
          <a:bodyPr>
            <a:normAutofit fontScale="85000" lnSpcReduction="20000"/>
          </a:bodyPr>
          <a:lstStyle/>
          <a:p>
            <a:r>
              <a:rPr lang="en-US" dirty="0" smtClean="0"/>
              <a:t>6</a:t>
            </a:r>
            <a:r>
              <a:rPr lang="en-US" baseline="30000" dirty="0" smtClean="0"/>
              <a:t>th</a:t>
            </a:r>
            <a:r>
              <a:rPr lang="en-US" dirty="0" smtClean="0"/>
              <a:t> Grade: Gather relevant information from multiple print and digital sources; assess the credibility of each source; and quote or paraphrase the data and conclusions of others while avoiding plagiarism and providing basic bibliographic information for sources. </a:t>
            </a:r>
          </a:p>
          <a:p>
            <a:r>
              <a:rPr lang="en-US" dirty="0" smtClean="0"/>
              <a:t>7</a:t>
            </a:r>
            <a:r>
              <a:rPr lang="en-US" baseline="30000" dirty="0" smtClean="0"/>
              <a:t>th</a:t>
            </a:r>
            <a:r>
              <a:rPr lang="en-US" dirty="0" smtClean="0"/>
              <a:t> Grade: Gather relevant information from multiple print and digital sources, using search terms effectively; assess the credibility and accuracy of each source; and quote or paraphrase the data and conclusions of others while avoiding plagiarism and following a standard format for citation.  </a:t>
            </a:r>
          </a:p>
          <a:p>
            <a:r>
              <a:rPr lang="en-US" dirty="0" smtClean="0"/>
              <a:t>8</a:t>
            </a:r>
            <a:r>
              <a:rPr lang="en-US" baseline="30000" dirty="0" smtClean="0"/>
              <a:t>th</a:t>
            </a:r>
            <a:r>
              <a:rPr lang="en-US" dirty="0" smtClean="0"/>
              <a:t> Grade: Gather relevant information from multiple print and digital sources, using search terms effectively; assess the credibility and accuracy of each source; and quote or paraphrase the data and conclusions of others while avoiding plagiarism and following a standard format for citation. </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 Standards</a:t>
            </a:r>
            <a:r>
              <a:rPr lang="en-US" smtClean="0"/>
              <a:t/>
            </a:r>
            <a:br>
              <a:rPr lang="en-US" smtClean="0"/>
            </a:br>
            <a:r>
              <a:rPr lang="en-US" sz="2222" smtClean="0"/>
              <a:t>Writing </a:t>
            </a:r>
            <a:r>
              <a:rPr lang="en-US" sz="2222" dirty="0" smtClean="0"/>
              <a:t>Standards for Informational text 6-12 </a:t>
            </a:r>
            <a:br>
              <a:rPr lang="en-US" sz="2222" dirty="0" smtClean="0"/>
            </a:br>
            <a:r>
              <a:rPr lang="en-US" sz="2222" smtClean="0"/>
              <a:t>Number 6</a:t>
            </a:r>
            <a:endParaRPr lang="en-US" sz="2222" dirty="0"/>
          </a:p>
        </p:txBody>
      </p:sp>
      <p:sp>
        <p:nvSpPr>
          <p:cNvPr id="3" name="Content Placeholder 2"/>
          <p:cNvSpPr>
            <a:spLocks noGrp="1"/>
          </p:cNvSpPr>
          <p:nvPr>
            <p:ph idx="1"/>
          </p:nvPr>
        </p:nvSpPr>
        <p:spPr>
          <a:xfrm>
            <a:off x="0" y="1600200"/>
            <a:ext cx="9144000" cy="4886408"/>
          </a:xfrm>
        </p:spPr>
        <p:txBody>
          <a:bodyPr>
            <a:normAutofit/>
          </a:bodyPr>
          <a:lstStyle/>
          <a:p>
            <a:r>
              <a:rPr lang="en-US" dirty="0" smtClean="0"/>
              <a:t>9-10 Grade: Use technology, including the Internet, to produce, publish, and update individual or shared writing products, taking advantage of technology’s capacity to link to other information and to display information flexibly and dynamically. </a:t>
            </a:r>
          </a:p>
          <a:p>
            <a:r>
              <a:rPr lang="en-US" dirty="0" smtClean="0"/>
              <a:t>11-12 Grade: Use technology, including the Internet, to produce, publish, and update individual or shared writing products in response to ongoing feedback, including new arguments or information. </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would it look like?</a:t>
            </a:r>
            <a:endParaRPr lang="en-US" dirty="0"/>
          </a:p>
        </p:txBody>
      </p:sp>
      <p:sp>
        <p:nvSpPr>
          <p:cNvPr id="3" name="Content Placeholder 2"/>
          <p:cNvSpPr>
            <a:spLocks noGrp="1"/>
          </p:cNvSpPr>
          <p:nvPr>
            <p:ph idx="1"/>
          </p:nvPr>
        </p:nvSpPr>
        <p:spPr/>
        <p:txBody>
          <a:bodyPr/>
          <a:lstStyle/>
          <a:p>
            <a:r>
              <a:rPr lang="en-US" dirty="0" smtClean="0"/>
              <a:t>In your group discuss the kinds of things you would see students doing if they were </a:t>
            </a:r>
            <a:r>
              <a:rPr lang="en-US" u="sng" dirty="0" smtClean="0"/>
              <a:t>engaged</a:t>
            </a:r>
            <a:r>
              <a:rPr lang="en-US" dirty="0" smtClean="0"/>
              <a:t> in these standards.</a:t>
            </a:r>
          </a:p>
          <a:p>
            <a:r>
              <a:rPr lang="en-US" dirty="0" smtClean="0"/>
              <a:t>Use a blank slide to write a scenario of an </a:t>
            </a:r>
            <a:r>
              <a:rPr lang="en-US" smtClean="0"/>
              <a:t>excellent experience.</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Articles for Next Time</a:t>
            </a:r>
            <a:endParaRPr lang="en-US" dirty="0"/>
          </a:p>
        </p:txBody>
      </p:sp>
      <p:sp>
        <p:nvSpPr>
          <p:cNvPr id="3" name="Content Placeholder 2"/>
          <p:cNvSpPr>
            <a:spLocks noGrp="1"/>
          </p:cNvSpPr>
          <p:nvPr>
            <p:ph idx="1"/>
          </p:nvPr>
        </p:nvSpPr>
        <p:spPr/>
        <p:txBody>
          <a:bodyPr/>
          <a:lstStyle/>
          <a:p>
            <a:r>
              <a:rPr lang="en-US" u="sng" dirty="0" smtClean="0"/>
              <a:t>TheBig6™ an Overview </a:t>
            </a:r>
            <a:r>
              <a:rPr lang="en-US" dirty="0" smtClean="0"/>
              <a:t>by Eisenberg</a:t>
            </a:r>
          </a:p>
          <a:p>
            <a:r>
              <a:rPr lang="en-US" u="sng" dirty="0" smtClean="0"/>
              <a:t>Information Search Process </a:t>
            </a:r>
            <a:r>
              <a:rPr lang="en-US" dirty="0" smtClean="0"/>
              <a:t>by </a:t>
            </a:r>
            <a:r>
              <a:rPr lang="en-US" dirty="0" err="1" smtClean="0"/>
              <a:t>Kuhlthau</a:t>
            </a:r>
            <a:endParaRPr lang="en-US" dirty="0" smtClean="0"/>
          </a:p>
          <a:p>
            <a:r>
              <a:rPr lang="en-US" u="sng" dirty="0" smtClean="0"/>
              <a:t>Independent Investigation Method</a:t>
            </a:r>
            <a:r>
              <a:rPr lang="en-US" dirty="0" smtClean="0"/>
              <a:t> by Morse, </a:t>
            </a:r>
            <a:r>
              <a:rPr lang="en-US" dirty="0" err="1" smtClean="0"/>
              <a:t>Nottage</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for Lessons</a:t>
            </a:r>
            <a:endParaRPr lang="en-US" dirty="0"/>
          </a:p>
        </p:txBody>
      </p:sp>
      <p:sp>
        <p:nvSpPr>
          <p:cNvPr id="3" name="Content Placeholder 2"/>
          <p:cNvSpPr>
            <a:spLocks noGrp="1"/>
          </p:cNvSpPr>
          <p:nvPr>
            <p:ph idx="1"/>
          </p:nvPr>
        </p:nvSpPr>
        <p:spPr/>
        <p:txBody>
          <a:bodyPr>
            <a:normAutofit/>
          </a:bodyPr>
          <a:lstStyle/>
          <a:p>
            <a:pPr algn="ctr">
              <a:buNone/>
            </a:pPr>
            <a:r>
              <a:rPr lang="en-US" sz="7200" dirty="0" smtClean="0"/>
              <a:t>S.O.S.</a:t>
            </a:r>
          </a:p>
          <a:p>
            <a:pPr algn="ctr">
              <a:buNone/>
            </a:pPr>
            <a:r>
              <a:rPr lang="en-US" sz="3600" dirty="0" smtClean="0">
                <a:hlinkClick r:id="rId2"/>
              </a:rPr>
              <a:t>http://www.informationliteracy.org</a:t>
            </a:r>
            <a:r>
              <a:rPr lang="en-US" sz="3600" dirty="0" smtClean="0">
                <a:hlinkClick r:id="rId2"/>
              </a:rPr>
              <a:t>/</a:t>
            </a:r>
            <a:r>
              <a:rPr lang="en-US" sz="3600" dirty="0" smtClean="0"/>
              <a:t> </a:t>
            </a:r>
          </a:p>
          <a:p>
            <a:pPr algn="ctr">
              <a:buNone/>
            </a:pPr>
            <a:r>
              <a:rPr lang="en-US" sz="3600" dirty="0" smtClean="0"/>
              <a:t>21</a:t>
            </a:r>
            <a:r>
              <a:rPr lang="en-US" sz="3600" baseline="30000" dirty="0" smtClean="0"/>
              <a:t>st</a:t>
            </a:r>
            <a:r>
              <a:rPr lang="en-US" sz="3600" dirty="0" smtClean="0"/>
              <a:t> Century </a:t>
            </a:r>
            <a:r>
              <a:rPr lang="en-US" sz="3600" dirty="0" err="1" smtClean="0"/>
              <a:t>Literacies</a:t>
            </a:r>
            <a:r>
              <a:rPr lang="en-US" sz="3600" dirty="0" smtClean="0"/>
              <a:t> </a:t>
            </a:r>
          </a:p>
          <a:p>
            <a:pPr algn="ctr">
              <a:buNone/>
            </a:pPr>
            <a:r>
              <a:rPr lang="en-US" sz="3600" dirty="0" smtClean="0">
                <a:hlinkClick r:id="rId3"/>
              </a:rPr>
              <a:t>http://www.kn.pacbell.com/wired/21stcent/index.</a:t>
            </a:r>
            <a:r>
              <a:rPr lang="en-US" sz="3600" dirty="0" smtClean="0">
                <a:hlinkClick r:id="rId3"/>
              </a:rPr>
              <a:t>html</a:t>
            </a:r>
            <a:endParaRPr lang="en-US" sz="3600" dirty="0" smtClean="0"/>
          </a:p>
          <a:p>
            <a:pPr algn="ctr">
              <a:buNone/>
            </a:pPr>
            <a:endParaRPr lang="en-US" sz="3600" dirty="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“As </a:t>
            </a:r>
            <a:r>
              <a:rPr lang="en-US" dirty="0"/>
              <a:t>a general rule, the most successful man in life is the man who has the best information</a:t>
            </a:r>
            <a:r>
              <a:rPr lang="en-US" dirty="0" smtClean="0"/>
              <a:t>.” 							</a:t>
            </a:r>
            <a:r>
              <a:rPr lang="en-US" b="1" dirty="0" smtClean="0"/>
              <a:t>Benjamin </a:t>
            </a:r>
            <a:r>
              <a:rPr lang="en-US" b="1" dirty="0"/>
              <a:t>Disraeli</a:t>
            </a:r>
            <a:endParaRPr lang="en-US" dirty="0"/>
          </a:p>
        </p:txBody>
      </p:sp>
      <p:pic>
        <p:nvPicPr>
          <p:cNvPr id="4" name="Picture 3"/>
          <p:cNvPicPr>
            <a:picLocks noChangeAspect="1"/>
          </p:cNvPicPr>
          <p:nvPr/>
        </p:nvPicPr>
        <p:blipFill>
          <a:blip r:embed="rId2"/>
          <a:stretch>
            <a:fillRect/>
          </a:stretch>
        </p:blipFill>
        <p:spPr>
          <a:xfrm>
            <a:off x="5380212" y="4247973"/>
            <a:ext cx="3128766" cy="2150195"/>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a:t>
            </a:r>
            <a:endParaRPr lang="en-US" dirty="0"/>
          </a:p>
        </p:txBody>
      </p:sp>
      <p:sp>
        <p:nvSpPr>
          <p:cNvPr id="3" name="Content Placeholder 2"/>
          <p:cNvSpPr>
            <a:spLocks noGrp="1"/>
          </p:cNvSpPr>
          <p:nvPr>
            <p:ph idx="1"/>
          </p:nvPr>
        </p:nvSpPr>
        <p:spPr/>
        <p:txBody>
          <a:bodyPr/>
          <a:lstStyle/>
          <a:p>
            <a:r>
              <a:rPr lang="en-US" dirty="0" smtClean="0"/>
              <a:t>A school board member suggests that given the district’s current financial challenges, “District media specialists should be replaced by aides who are less costly and can do essentially the same job.”</a:t>
            </a:r>
          </a:p>
          <a:p>
            <a:r>
              <a:rPr lang="en-US" dirty="0" smtClean="0"/>
              <a:t>Another board member asks your opinion.  How do you respond?</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2</a:t>
            </a:r>
            <a:endParaRPr lang="en-US" dirty="0"/>
          </a:p>
        </p:txBody>
      </p:sp>
      <p:sp>
        <p:nvSpPr>
          <p:cNvPr id="3" name="Content Placeholder 2"/>
          <p:cNvSpPr>
            <a:spLocks noGrp="1"/>
          </p:cNvSpPr>
          <p:nvPr>
            <p:ph idx="1"/>
          </p:nvPr>
        </p:nvSpPr>
        <p:spPr>
          <a:xfrm>
            <a:off x="457200" y="1269921"/>
            <a:ext cx="8229600" cy="4525963"/>
          </a:xfrm>
        </p:spPr>
        <p:txBody>
          <a:bodyPr>
            <a:normAutofit lnSpcReduction="10000"/>
          </a:bodyPr>
          <a:lstStyle/>
          <a:p>
            <a:r>
              <a:rPr lang="en-US" dirty="0" smtClean="0"/>
              <a:t>A teacher is planning to have his middle school students research topics related to the Civil War.  He contends that given the wealth of information on the internet, and the tech savvy students in today’s culture, his class won’t need any instruction on locating information sources. Skipping this step will save time.</a:t>
            </a:r>
          </a:p>
          <a:p>
            <a:r>
              <a:rPr lang="en-US" dirty="0" smtClean="0"/>
              <a:t>How do you respond?</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Association of College &amp; Research Libraries Definition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Ability to:</a:t>
            </a:r>
          </a:p>
          <a:p>
            <a:pPr lvl="1"/>
            <a:r>
              <a:rPr lang="en-US" dirty="0" smtClean="0"/>
              <a:t>Determine the extent of information needed</a:t>
            </a:r>
          </a:p>
          <a:p>
            <a:pPr lvl="1"/>
            <a:r>
              <a:rPr lang="en-US" dirty="0" smtClean="0"/>
              <a:t>Access the needed information effectively and efficiently</a:t>
            </a:r>
          </a:p>
          <a:p>
            <a:pPr lvl="1"/>
            <a:r>
              <a:rPr lang="en-US" dirty="0" smtClean="0"/>
              <a:t>Evaluate information and its sources critically</a:t>
            </a:r>
          </a:p>
          <a:p>
            <a:pPr lvl="1"/>
            <a:r>
              <a:rPr lang="en-US" dirty="0" smtClean="0"/>
              <a:t>Incorporate selected information into one’s knowledge base</a:t>
            </a:r>
          </a:p>
          <a:p>
            <a:pPr lvl="1"/>
            <a:r>
              <a:rPr lang="en-US" dirty="0" smtClean="0"/>
              <a:t>Use information effectively to accomplish a specific purpose</a:t>
            </a:r>
          </a:p>
          <a:p>
            <a:pPr lvl="1"/>
            <a:r>
              <a:rPr lang="en-US" dirty="0" smtClean="0"/>
              <a:t>Understand the economic, legal, and social issues surrounding the use of information, and access and use information ethically and legally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r>
              <a:rPr lang="en-US" dirty="0" smtClean="0"/>
              <a:t>Housekeeping</a:t>
            </a:r>
          </a:p>
          <a:p>
            <a:r>
              <a:rPr lang="en-US" dirty="0" smtClean="0"/>
              <a:t>Digital Nation</a:t>
            </a:r>
            <a:endParaRPr lang="en-US" dirty="0" smtClean="0"/>
          </a:p>
          <a:p>
            <a:r>
              <a:rPr lang="en-US" dirty="0" smtClean="0"/>
              <a:t>Guest Speaker</a:t>
            </a:r>
          </a:p>
          <a:p>
            <a:r>
              <a:rPr lang="en-US" dirty="0" smtClean="0"/>
              <a:t>Looking for Lessons</a:t>
            </a:r>
            <a:endParaRPr lang="en-US" dirty="0" smtClean="0"/>
          </a:p>
          <a:p>
            <a:r>
              <a:rPr lang="en-US" dirty="0" smtClean="0"/>
              <a:t>For Next Time</a:t>
            </a:r>
          </a:p>
          <a:p>
            <a:endParaRPr lang="en-US" dirty="0" smtClean="0"/>
          </a:p>
        </p:txBody>
      </p:sp>
      <p:pic>
        <p:nvPicPr>
          <p:cNvPr id="5" name="Picture 4"/>
          <p:cNvPicPr>
            <a:picLocks noChangeAspect="1"/>
          </p:cNvPicPr>
          <p:nvPr/>
        </p:nvPicPr>
        <p:blipFill>
          <a:blip r:embed="rId2"/>
          <a:stretch>
            <a:fillRect/>
          </a:stretch>
        </p:blipFill>
        <p:spPr>
          <a:xfrm>
            <a:off x="4741037" y="2714097"/>
            <a:ext cx="3199956" cy="2953806"/>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75002721"/>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a:t>
            </a:r>
            <a:endParaRPr lang="en-US" dirty="0"/>
          </a:p>
        </p:txBody>
      </p:sp>
      <p:sp>
        <p:nvSpPr>
          <p:cNvPr id="3" name="Content Placeholder 2"/>
          <p:cNvSpPr>
            <a:spLocks noGrp="1"/>
          </p:cNvSpPr>
          <p:nvPr>
            <p:ph idx="1"/>
          </p:nvPr>
        </p:nvSpPr>
        <p:spPr>
          <a:xfrm>
            <a:off x="457200" y="1600201"/>
            <a:ext cx="7505700" cy="3098800"/>
          </a:xfrm>
        </p:spPr>
        <p:txBody>
          <a:bodyPr>
            <a:normAutofit lnSpcReduction="10000"/>
          </a:bodyPr>
          <a:lstStyle/>
          <a:p>
            <a:r>
              <a:rPr lang="en-US" dirty="0" smtClean="0"/>
              <a:t>Steven Layne at Kristin’s </a:t>
            </a:r>
          </a:p>
          <a:p>
            <a:r>
              <a:rPr lang="en-US" dirty="0" smtClean="0"/>
              <a:t>Article from Mike </a:t>
            </a:r>
            <a:r>
              <a:rPr lang="en-US" dirty="0" smtClean="0"/>
              <a:t>S. </a:t>
            </a:r>
            <a:r>
              <a:rPr lang="en-US" sz="1059" dirty="0" smtClean="0">
                <a:hlinkClick r:id="rId2"/>
              </a:rPr>
              <a:t>http://schoolsofthought.blogs.cnn.com/2012/02/01/my-view-are-electronic-media-making-us-less-or-more-literate/?hpt=</a:t>
            </a:r>
            <a:r>
              <a:rPr lang="en-US" sz="1059" dirty="0" smtClean="0">
                <a:hlinkClick r:id="rId2"/>
              </a:rPr>
              <a:t>hp_bn1</a:t>
            </a:r>
            <a:r>
              <a:rPr lang="en-US" sz="1059" dirty="0" smtClean="0"/>
              <a:t>  </a:t>
            </a:r>
            <a:endParaRPr lang="en-US" sz="1059" dirty="0" smtClean="0"/>
          </a:p>
          <a:p>
            <a:r>
              <a:rPr lang="en-US" dirty="0" smtClean="0"/>
              <a:t>Embargoed </a:t>
            </a:r>
            <a:r>
              <a:rPr lang="en-US" dirty="0" smtClean="0"/>
              <a:t>Information</a:t>
            </a:r>
          </a:p>
          <a:p>
            <a:r>
              <a:rPr lang="en-US" dirty="0" smtClean="0"/>
              <a:t>Second Video Social Media</a:t>
            </a:r>
          </a:p>
          <a:p>
            <a:r>
              <a:rPr lang="en-US" dirty="0" smtClean="0"/>
              <a:t>Literature Review Due</a:t>
            </a:r>
            <a:endParaRPr lang="en-US" dirty="0" smtClean="0"/>
          </a:p>
        </p:txBody>
      </p:sp>
      <p:pic>
        <p:nvPicPr>
          <p:cNvPr id="4" name="Picture 3"/>
          <p:cNvPicPr>
            <a:picLocks noChangeAspect="1"/>
          </p:cNvPicPr>
          <p:nvPr/>
        </p:nvPicPr>
        <p:blipFill>
          <a:blip r:embed="rId3"/>
          <a:stretch>
            <a:fillRect/>
          </a:stretch>
        </p:blipFill>
        <p:spPr>
          <a:xfrm>
            <a:off x="5399854" y="4000500"/>
            <a:ext cx="2982146" cy="201294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Steven Layne</a:t>
            </a:r>
            <a:endParaRPr lang="en-US" dirty="0"/>
          </a:p>
        </p:txBody>
      </p:sp>
      <p:sp>
        <p:nvSpPr>
          <p:cNvPr id="6" name="TextBox 5"/>
          <p:cNvSpPr txBox="1"/>
          <p:nvPr/>
        </p:nvSpPr>
        <p:spPr>
          <a:xfrm>
            <a:off x="1308100" y="1231900"/>
            <a:ext cx="6718300" cy="5109091"/>
          </a:xfrm>
          <a:prstGeom prst="rect">
            <a:avLst/>
          </a:prstGeom>
          <a:noFill/>
        </p:spPr>
        <p:txBody>
          <a:bodyPr wrap="square" rtlCol="0">
            <a:spAutoFit/>
          </a:bodyPr>
          <a:lstStyle/>
          <a:p>
            <a:endParaRPr lang="en-US" dirty="0" smtClean="0"/>
          </a:p>
          <a:p>
            <a:pPr algn="ctr"/>
            <a:r>
              <a:rPr lang="en-US" sz="3600" dirty="0" smtClean="0"/>
              <a:t>Tuesday, March 13</a:t>
            </a:r>
            <a:r>
              <a:rPr lang="en-US" sz="3600" dirty="0" smtClean="0"/>
              <a:t> </a:t>
            </a:r>
          </a:p>
          <a:p>
            <a:r>
              <a:rPr lang="en-US" sz="3200" dirty="0" smtClean="0"/>
              <a:t>Registration  and Book Sales-4:30-5:30 </a:t>
            </a:r>
          </a:p>
          <a:p>
            <a:r>
              <a:rPr lang="en-US" sz="3200" dirty="0" smtClean="0"/>
              <a:t>Dinner &amp; Door Prizes-5:30-6:30 </a:t>
            </a:r>
          </a:p>
          <a:p>
            <a:r>
              <a:rPr lang="en-US" sz="3200" dirty="0" smtClean="0"/>
              <a:t>Steven speaking-6:30-8:00 </a:t>
            </a:r>
          </a:p>
          <a:p>
            <a:r>
              <a:rPr lang="en-US" sz="3200" dirty="0" smtClean="0"/>
              <a:t>Autographing-8:00-?? </a:t>
            </a:r>
          </a:p>
          <a:p>
            <a:endParaRPr lang="en-US" sz="3200" dirty="0" smtClean="0"/>
          </a:p>
          <a:p>
            <a:pPr algn="ctr"/>
            <a:r>
              <a:rPr lang="en-US" sz="2800" dirty="0" smtClean="0"/>
              <a:t>Kickapoo Creek Winery </a:t>
            </a:r>
          </a:p>
          <a:p>
            <a:pPr algn="ctr"/>
            <a:r>
              <a:rPr lang="en-US" sz="2800" dirty="0" smtClean="0"/>
              <a:t>6605 N Smith Rd. </a:t>
            </a:r>
          </a:p>
          <a:p>
            <a:pPr algn="ctr"/>
            <a:r>
              <a:rPr lang="en-US" sz="2800" dirty="0" smtClean="0"/>
              <a:t>Edwards, IL 61528-9631 </a:t>
            </a:r>
          </a:p>
          <a:p>
            <a:pPr algn="ctr"/>
            <a:r>
              <a:rPr lang="en-US" sz="2800" dirty="0" smtClean="0"/>
              <a:t>(309)495-9463 </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Embargoed Information</a:t>
            </a:r>
            <a:endParaRPr lang="en-US" dirty="0"/>
          </a:p>
        </p:txBody>
      </p:sp>
      <p:pic>
        <p:nvPicPr>
          <p:cNvPr id="4" name="Picture 3"/>
          <p:cNvPicPr>
            <a:picLocks noChangeAspect="1"/>
          </p:cNvPicPr>
          <p:nvPr/>
        </p:nvPicPr>
        <p:blipFill>
          <a:blip r:embed="rId2"/>
          <a:stretch>
            <a:fillRect/>
          </a:stretch>
        </p:blipFill>
        <p:spPr>
          <a:xfrm>
            <a:off x="666750" y="2692400"/>
            <a:ext cx="2222500" cy="1828800"/>
          </a:xfrm>
          <a:prstGeom prst="rect">
            <a:avLst/>
          </a:prstGeom>
        </p:spPr>
      </p:pic>
      <p:pic>
        <p:nvPicPr>
          <p:cNvPr id="5" name="Picture 4"/>
          <p:cNvPicPr>
            <a:picLocks noChangeAspect="1"/>
          </p:cNvPicPr>
          <p:nvPr/>
        </p:nvPicPr>
        <p:blipFill>
          <a:blip r:embed="rId3"/>
          <a:stretch>
            <a:fillRect/>
          </a:stretch>
        </p:blipFill>
        <p:spPr>
          <a:xfrm>
            <a:off x="3778250" y="2730500"/>
            <a:ext cx="2089150" cy="1838452"/>
          </a:xfrm>
          <a:prstGeom prst="rect">
            <a:avLst/>
          </a:prstGeom>
        </p:spPr>
      </p:pic>
      <p:pic>
        <p:nvPicPr>
          <p:cNvPr id="6" name="Picture 5"/>
          <p:cNvPicPr>
            <a:picLocks noChangeAspect="1"/>
          </p:cNvPicPr>
          <p:nvPr/>
        </p:nvPicPr>
        <p:blipFill>
          <a:blip r:embed="rId4"/>
          <a:stretch>
            <a:fillRect/>
          </a:stretch>
        </p:blipFill>
        <p:spPr>
          <a:xfrm>
            <a:off x="6661150" y="2333878"/>
            <a:ext cx="1504950" cy="223507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Upcoming Events</a:t>
            </a:r>
            <a:endParaRPr lang="en-US" dirty="0"/>
          </a:p>
        </p:txBody>
      </p:sp>
      <p:sp>
        <p:nvSpPr>
          <p:cNvPr id="3" name="Content Placeholder 2"/>
          <p:cNvSpPr>
            <a:spLocks noGrp="1"/>
          </p:cNvSpPr>
          <p:nvPr>
            <p:ph idx="1"/>
          </p:nvPr>
        </p:nvSpPr>
        <p:spPr/>
        <p:txBody>
          <a:bodyPr>
            <a:normAutofit fontScale="85000" lnSpcReduction="20000"/>
          </a:bodyPr>
          <a:lstStyle/>
          <a:p>
            <a:pPr lvl="1"/>
            <a:r>
              <a:rPr lang="en-US" dirty="0" smtClean="0"/>
              <a:t>SIT </a:t>
            </a:r>
            <a:r>
              <a:rPr lang="en-US" dirty="0" smtClean="0"/>
              <a:t>Conference February 18</a:t>
            </a:r>
          </a:p>
          <a:p>
            <a:pPr lvl="2"/>
            <a:r>
              <a:rPr lang="en-US" dirty="0" smtClean="0"/>
              <a:t>Normal, IL Heartland CC</a:t>
            </a:r>
          </a:p>
          <a:p>
            <a:pPr lvl="2"/>
            <a:r>
              <a:rPr lang="en-US" dirty="0" smtClean="0"/>
              <a:t>Lincolnshire- Chicago North Suburbs Stevenson H.S.</a:t>
            </a:r>
          </a:p>
          <a:p>
            <a:pPr lvl="2"/>
            <a:r>
              <a:rPr lang="en-US" dirty="0" smtClean="0"/>
              <a:t>Woodridge- Chicago South Suburbs Thomas Jefferson J.H.</a:t>
            </a:r>
          </a:p>
          <a:p>
            <a:pPr lvl="2"/>
            <a:r>
              <a:rPr lang="en-US" dirty="0" err="1" smtClean="0"/>
              <a:t>Dekalb</a:t>
            </a:r>
            <a:r>
              <a:rPr lang="en-US" dirty="0" smtClean="0"/>
              <a:t>- </a:t>
            </a:r>
            <a:r>
              <a:rPr lang="en-US" dirty="0" err="1" smtClean="0"/>
              <a:t>Dekalb</a:t>
            </a:r>
            <a:r>
              <a:rPr lang="en-US" dirty="0" smtClean="0"/>
              <a:t> H.S.</a:t>
            </a:r>
          </a:p>
          <a:p>
            <a:pPr lvl="2"/>
            <a:r>
              <a:rPr lang="en-US" dirty="0" smtClean="0"/>
              <a:t>East Moline, Glenview M.S.</a:t>
            </a:r>
          </a:p>
          <a:p>
            <a:pPr lvl="2"/>
            <a:r>
              <a:rPr lang="en-US" dirty="0" smtClean="0"/>
              <a:t>Charleston, Eastern Illinois University</a:t>
            </a:r>
            <a:endParaRPr lang="en-US" dirty="0" smtClean="0"/>
          </a:p>
          <a:p>
            <a:pPr lvl="1"/>
            <a:r>
              <a:rPr lang="en-US" dirty="0" smtClean="0"/>
              <a:t>ICE Conference</a:t>
            </a:r>
          </a:p>
          <a:p>
            <a:pPr lvl="1"/>
            <a:r>
              <a:rPr lang="en-US" dirty="0" smtClean="0"/>
              <a:t>11th </a:t>
            </a:r>
            <a:r>
              <a:rPr lang="en-US" dirty="0"/>
              <a:t>Annual Information Literacy Summit: </a:t>
            </a:r>
            <a:r>
              <a:rPr lang="en-US" dirty="0" smtClean="0"/>
              <a:t> Transforming Information Literacy </a:t>
            </a:r>
          </a:p>
          <a:p>
            <a:pPr lvl="2"/>
            <a:r>
              <a:rPr lang="en-US" dirty="0" smtClean="0"/>
              <a:t>April 24 John A. Logan College (Carterville, IL)</a:t>
            </a:r>
          </a:p>
          <a:p>
            <a:pPr lvl="2"/>
            <a:r>
              <a:rPr lang="en-US" dirty="0" smtClean="0"/>
              <a:t>April 30 Illinois State (Normal, IL)</a:t>
            </a:r>
          </a:p>
          <a:p>
            <a:pPr lvl="2"/>
            <a:r>
              <a:rPr lang="en-US" dirty="0" smtClean="0"/>
              <a:t>May 4 Moraine Valley CC (Palos Hills, IL)</a:t>
            </a:r>
          </a:p>
          <a:p>
            <a:pPr lvl="1"/>
            <a:endParaRPr lang="en-US" dirty="0" smtClean="0"/>
          </a:p>
          <a:p>
            <a:pPr lvl="1"/>
            <a:endParaRPr lang="en-US" dirty="0" smtClean="0"/>
          </a:p>
          <a:p>
            <a:pPr marL="457200" lvl="1" indent="0">
              <a:buNone/>
            </a:pPr>
            <a:endParaRPr lang="en-US"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080705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12788</TotalTime>
  <Words>2559</Words>
  <Application>Microsoft Macintosh PowerPoint</Application>
  <PresentationFormat>On-screen Show (4:3)</PresentationFormat>
  <Paragraphs>235</Paragraphs>
  <Slides>49</Slides>
  <Notes>0</Notes>
  <HiddenSlides>0</HiddenSlides>
  <MMClips>0</MMClips>
  <ScaleCrop>false</ScaleCrop>
  <HeadingPairs>
    <vt:vector size="4" baseType="variant">
      <vt:variant>
        <vt:lpstr>Design Template</vt:lpstr>
      </vt:variant>
      <vt:variant>
        <vt:i4>1</vt:i4>
      </vt:variant>
      <vt:variant>
        <vt:lpstr>Slide Titles</vt:lpstr>
      </vt:variant>
      <vt:variant>
        <vt:i4>49</vt:i4>
      </vt:variant>
    </vt:vector>
  </HeadingPairs>
  <TitlesOfParts>
    <vt:vector size="50" baseType="lpstr">
      <vt:lpstr>Office Theme</vt:lpstr>
      <vt:lpstr>Information Literacy Instruction for School Libraries</vt:lpstr>
      <vt:lpstr>Welcome Back!</vt:lpstr>
      <vt:lpstr>What’s one piece of information that has evaded you this week?</vt:lpstr>
      <vt:lpstr>Question of the week</vt:lpstr>
      <vt:lpstr>Agenda</vt:lpstr>
      <vt:lpstr>Housekeeping</vt:lpstr>
      <vt:lpstr>Steven Layne</vt:lpstr>
      <vt:lpstr>Embargoed Information</vt:lpstr>
      <vt:lpstr>Upcoming Events</vt:lpstr>
      <vt:lpstr>Rewired</vt:lpstr>
      <vt:lpstr>Teaching and Reaching the Millennial Generation Through Media Literacy</vt:lpstr>
      <vt:lpstr>Teaching and Reaching the Millennial Generation Through Media Literacy</vt:lpstr>
      <vt:lpstr>Teaching and Reaching the Millennial Generation Through Media Literacy</vt:lpstr>
      <vt:lpstr>Zits by Scott Borgman</vt:lpstr>
      <vt:lpstr>Digital Nation</vt:lpstr>
      <vt:lpstr>Digital Nation</vt:lpstr>
      <vt:lpstr>Digital Nation Quote</vt:lpstr>
      <vt:lpstr>Digital Nation</vt:lpstr>
      <vt:lpstr>Digital Nation</vt:lpstr>
      <vt:lpstr>The Big Picture</vt:lpstr>
      <vt:lpstr>Slide 21</vt:lpstr>
      <vt:lpstr>Guest Speaker</vt:lpstr>
      <vt:lpstr>The Standards</vt:lpstr>
      <vt:lpstr>Comparing Standards</vt:lpstr>
      <vt:lpstr>AASL Standards for the 21st Century Learner</vt:lpstr>
      <vt:lpstr>AASL Standards for the 21st Century Learner</vt:lpstr>
      <vt:lpstr>AASL Standards for the 21st Century Learner</vt:lpstr>
      <vt:lpstr>Introduction to Common Core</vt:lpstr>
      <vt:lpstr>Common Core Introduction Cont.</vt:lpstr>
      <vt:lpstr>How to read the Common Core</vt:lpstr>
      <vt:lpstr>Students who are College and Career Ready in Reading, Writing, Speaking, Listening, and Language</vt:lpstr>
      <vt:lpstr>NAEP Reading Framework</vt:lpstr>
      <vt:lpstr>Common Core Standards Reading Standards for Informational Text K5 Number 7</vt:lpstr>
      <vt:lpstr>Common Core Standards Reading Standards for Informational Text 6-12  Number 7</vt:lpstr>
      <vt:lpstr>Common Core Standards Reading Standards for Informational Text 6-12 Number 7</vt:lpstr>
      <vt:lpstr>Common Core Standards Reading Standards for Informational text K-5  Number 9</vt:lpstr>
      <vt:lpstr>Common Core Standards Reading Standards for Informational text 6-12  Number 9</vt:lpstr>
      <vt:lpstr>Common Core Standards Writing Standards for Informational text K-5 Number 7</vt:lpstr>
      <vt:lpstr>Common Core Standards Writing Standards for Informational text K-5 Number 8</vt:lpstr>
      <vt:lpstr>Common Core Standards Writing Standards for Informational text 6-12  Number 7</vt:lpstr>
      <vt:lpstr>Common Core Standards Writing Standards for Informational text 6-12  Number 8</vt:lpstr>
      <vt:lpstr>Common Core Standards Writing Standards for Informational text 6-12  Number 6</vt:lpstr>
      <vt:lpstr>What would it look like?</vt:lpstr>
      <vt:lpstr>Articles for Next Time</vt:lpstr>
      <vt:lpstr>Resources for Lessons</vt:lpstr>
      <vt:lpstr>Slide 46</vt:lpstr>
      <vt:lpstr>Scenario 1</vt:lpstr>
      <vt:lpstr>Scenario 2</vt:lpstr>
      <vt:lpstr>Association of College &amp; Research Libraries Definition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Literacy Instruction for School Libraries</dc:title>
  <dc:creator>Chris Bohne</dc:creator>
  <cp:lastModifiedBy>Chris Bohne</cp:lastModifiedBy>
  <cp:revision>22</cp:revision>
  <dcterms:created xsi:type="dcterms:W3CDTF">2012-01-30T22:39:02Z</dcterms:created>
  <dcterms:modified xsi:type="dcterms:W3CDTF">2012-02-06T22:25:28Z</dcterms:modified>
</cp:coreProperties>
</file>